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89" r:id="rId3"/>
    <p:sldId id="269" r:id="rId4"/>
    <p:sldId id="284" r:id="rId5"/>
    <p:sldId id="288" r:id="rId6"/>
    <p:sldId id="278" r:id="rId7"/>
    <p:sldId id="279" r:id="rId8"/>
    <p:sldId id="281" r:id="rId9"/>
    <p:sldId id="266" r:id="rId10"/>
    <p:sldId id="270" r:id="rId11"/>
    <p:sldId id="287" r:id="rId12"/>
    <p:sldId id="274" r:id="rId13"/>
    <p:sldId id="275" r:id="rId14"/>
    <p:sldId id="28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60B27-CE57-4330-95EB-54A50EE66D6E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D1E68B0-2CE7-44DA-986B-D042375E60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75C621-1E93-4517-9925-DC2609C583D3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636C2-95E7-415C-90C2-09CDFE2C93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912AC-8E69-4CFC-B8E3-AEDB43EEF255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98796-11FB-4C78-8DA8-8D38BAC6D8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2D37E-8346-4F40-A849-9A7F6B7D3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A835D-97B6-4D0A-AE5F-92645E69E256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FAF09-DD0B-42C5-9ADD-26FCC706A9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D65BF-3778-4B9E-9B87-6B90D4F11CB7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2EC32-8AA6-461A-97A2-C0B89DDDF5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C3EBFD-0D87-4DFB-88F4-1A14187E32DD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995CD-A0BD-4130-BD8A-E4E6C57A74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E62437-603E-48B0-A246-64F48B1E59A6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F8B8A-C2BB-4BBF-A762-8EF3C775E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06039-F408-46B9-8CE6-302413C1A304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495D6-D499-4564-BB5D-72EFDFBCE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05DAC-7B9A-4331-9FE9-C148CA3B7BF5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B812-2002-4D7C-96C8-6DD01742C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3BF2B-0FF3-40B9-A1FE-9F7EE2D6E5DC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A3D08-0636-4CA4-8803-D0773F20BD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0162DE-8053-47EA-9DDC-3AF718F91B98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F7CE0-F6CC-4F43-9020-2784ABEAF9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B3E877-8813-48C6-94CC-FE359454FA44}" type="datetime1">
              <a:rPr lang="en-US" smtClean="0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BB6C70-60D3-487A-8030-4AA1B9C51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5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7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6.png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5105400" cy="2133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558ED5"/>
                </a:solidFill>
                <a:ea typeface="ＭＳ Ｐゴシック" pitchFamily="-109" charset="-128"/>
              </a:rPr>
              <a:t>17.  </a:t>
            </a:r>
            <a:r>
              <a:rPr lang="en-US" sz="4000" dirty="0" smtClean="0">
                <a:solidFill>
                  <a:srgbClr val="558ED5"/>
                </a:solidFill>
                <a:ea typeface="ＭＳ Ｐゴシック" pitchFamily="-109" charset="-128"/>
              </a:rPr>
              <a:t>Basic Trigonometric Identities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65125" y="1050925"/>
            <a:ext cx="1360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Simplify.</a:t>
            </a:r>
          </a:p>
        </p:txBody>
      </p:sp>
      <p:graphicFrame>
        <p:nvGraphicFramePr>
          <p:cNvPr id="615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619303"/>
              </p:ext>
            </p:extLst>
          </p:nvPr>
        </p:nvGraphicFramePr>
        <p:xfrm>
          <a:off x="3429000" y="1578102"/>
          <a:ext cx="11430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Equation" r:id="rId3" imgW="622300" imgH="381000" progId="Equation.DSMT36">
                  <p:embed/>
                </p:oleObj>
              </mc:Choice>
              <mc:Fallback>
                <p:oleObj name="Equation" r:id="rId3" imgW="622300" imgH="381000" progId="Equation.DSMT3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578102"/>
                        <a:ext cx="11430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771761"/>
              </p:ext>
            </p:extLst>
          </p:nvPr>
        </p:nvGraphicFramePr>
        <p:xfrm>
          <a:off x="3352800" y="2419351"/>
          <a:ext cx="104933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tion" r:id="rId5" imgW="571500" imgH="749300" progId="Equation.DSMT36">
                  <p:embed/>
                </p:oleObj>
              </mc:Choice>
              <mc:Fallback>
                <p:oleObj name="Equation" r:id="rId5" imgW="571500" imgH="749300" progId="Equation.DSMT3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19351"/>
                        <a:ext cx="1049337" cy="137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693777"/>
              </p:ext>
            </p:extLst>
          </p:nvPr>
        </p:nvGraphicFramePr>
        <p:xfrm>
          <a:off x="3566572" y="4794378"/>
          <a:ext cx="9794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Equation" r:id="rId7" imgW="533400" imgH="355600" progId="Equation.DSMT36">
                  <p:embed/>
                </p:oleObj>
              </mc:Choice>
              <mc:Fallback>
                <p:oleObj name="Equation" r:id="rId7" imgW="533400" imgH="355600" progId="Equation.DSMT3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572" y="4794378"/>
                        <a:ext cx="9794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73485"/>
              </p:ext>
            </p:extLst>
          </p:nvPr>
        </p:nvGraphicFramePr>
        <p:xfrm>
          <a:off x="3581241" y="5715000"/>
          <a:ext cx="9556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Equation" r:id="rId9" imgW="520700" imgH="177800" progId="Equation.DSMT36">
                  <p:embed/>
                </p:oleObj>
              </mc:Choice>
              <mc:Fallback>
                <p:oleObj name="Equation" r:id="rId9" imgW="520700" imgH="177800" progId="Equation.DSMT3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241" y="5715000"/>
                        <a:ext cx="95567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400633"/>
              </p:ext>
            </p:extLst>
          </p:nvPr>
        </p:nvGraphicFramePr>
        <p:xfrm>
          <a:off x="3124200" y="3927730"/>
          <a:ext cx="198278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11" imgW="1079500" imgH="381000" progId="Equation.DSMT36">
                  <p:embed/>
                </p:oleObj>
              </mc:Choice>
              <mc:Fallback>
                <p:oleObj name="Equation" r:id="rId11" imgW="1079500" imgH="381000" progId="Equation.DSMT3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27730"/>
                        <a:ext cx="1982787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3566572" y="3107532"/>
            <a:ext cx="762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utoUpdateAnimBg="0"/>
      <p:bldP spid="61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57200"/>
            <a:ext cx="31366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Verifying</a:t>
            </a:r>
            <a:endParaRPr lang="en-US" sz="60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8610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dirty="0">
                <a:solidFill>
                  <a:srgbClr val="996633"/>
                </a:solidFill>
                <a:latin typeface="Arial" charset="0"/>
              </a:rPr>
              <a:t>In establishing an identity you should NOT move things from one side of the equal sign to the other.  Instead </a:t>
            </a:r>
            <a:r>
              <a:rPr lang="en-US" b="1" dirty="0" smtClean="0">
                <a:solidFill>
                  <a:srgbClr val="996633"/>
                </a:solidFill>
                <a:latin typeface="Arial" charset="0"/>
              </a:rPr>
              <a:t>– start with the more complicated side, substitute </a:t>
            </a:r>
            <a:r>
              <a:rPr lang="en-US" b="1" dirty="0">
                <a:solidFill>
                  <a:srgbClr val="996633"/>
                </a:solidFill>
                <a:latin typeface="Arial" charset="0"/>
              </a:rPr>
              <a:t>using identities you </a:t>
            </a:r>
            <a:r>
              <a:rPr lang="en-US" b="1" dirty="0" smtClean="0">
                <a:solidFill>
                  <a:srgbClr val="996633"/>
                </a:solidFill>
                <a:latin typeface="Arial" charset="0"/>
              </a:rPr>
              <a:t>know,  </a:t>
            </a:r>
            <a:r>
              <a:rPr lang="en-US" b="1" dirty="0">
                <a:solidFill>
                  <a:srgbClr val="996633"/>
                </a:solidFill>
                <a:latin typeface="Arial" charset="0"/>
              </a:rPr>
              <a:t>and simplifying </a:t>
            </a:r>
            <a:r>
              <a:rPr lang="en-US" b="1" dirty="0" smtClean="0">
                <a:solidFill>
                  <a:srgbClr val="996633"/>
                </a:solidFill>
                <a:latin typeface="Arial" charset="0"/>
              </a:rPr>
              <a:t>until </a:t>
            </a:r>
            <a:r>
              <a:rPr lang="en-US" b="1" dirty="0">
                <a:solidFill>
                  <a:srgbClr val="996633"/>
                </a:solidFill>
                <a:latin typeface="Arial" charset="0"/>
              </a:rPr>
              <a:t>both sides match.</a:t>
            </a:r>
          </a:p>
        </p:txBody>
      </p:sp>
    </p:spTree>
    <p:extLst>
      <p:ext uri="{BB962C8B-B14F-4D97-AF65-F5344CB8AC3E}">
        <p14:creationId xmlns:p14="http://schemas.microsoft.com/office/powerpoint/2010/main" val="242598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81000"/>
            <a:ext cx="8067675" cy="4530725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09" charset="-128"/>
              </a:rPr>
              <a:t>tan(x) </a:t>
            </a:r>
            <a:r>
              <a:rPr lang="en-US" sz="2600" dirty="0" err="1" smtClean="0">
                <a:ea typeface="ＭＳ Ｐゴシック" pitchFamily="-109" charset="-128"/>
              </a:rPr>
              <a:t>cos</a:t>
            </a:r>
            <a:r>
              <a:rPr lang="en-US" sz="2600" dirty="0" smtClean="0">
                <a:ea typeface="ＭＳ Ｐゴシック" pitchFamily="-109" charset="-128"/>
              </a:rPr>
              <a:t>(x) = sin(x)</a:t>
            </a:r>
          </a:p>
          <a:p>
            <a:endParaRPr lang="en-US" sz="2600" dirty="0" smtClean="0">
              <a:ea typeface="ＭＳ Ｐゴシック" pitchFamily="-109" charset="-128"/>
            </a:endParaRPr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8449238"/>
              </p:ext>
            </p:extLst>
          </p:nvPr>
        </p:nvGraphicFramePr>
        <p:xfrm>
          <a:off x="2338388" y="1828800"/>
          <a:ext cx="3151187" cy="318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1028520" imgH="1041120" progId="Equation.3">
                  <p:embed/>
                </p:oleObj>
              </mc:Choice>
              <mc:Fallback>
                <p:oleObj name="Equation" r:id="rId3" imgW="102852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1828800"/>
                        <a:ext cx="3151187" cy="318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D38EC4-368E-493F-AA1F-DB24DBB3B01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12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57200"/>
            <a:ext cx="6535738" cy="4530725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09" charset="-128"/>
              </a:rPr>
              <a:t>tan</a:t>
            </a:r>
            <a:r>
              <a:rPr lang="en-US" sz="2600" baseline="30000" dirty="0" smtClean="0">
                <a:ea typeface="ＭＳ Ｐゴシック" pitchFamily="-109" charset="-128"/>
              </a:rPr>
              <a:t>2</a:t>
            </a:r>
            <a:r>
              <a:rPr lang="en-US" sz="2600" dirty="0" smtClean="0">
                <a:ea typeface="ＭＳ Ｐゴシック" pitchFamily="-109" charset="-128"/>
              </a:rPr>
              <a:t>(x) = sin</a:t>
            </a:r>
            <a:r>
              <a:rPr lang="en-US" sz="2600" baseline="30000" dirty="0" smtClean="0">
                <a:ea typeface="ＭＳ Ｐゴシック" pitchFamily="-109" charset="-128"/>
              </a:rPr>
              <a:t>2</a:t>
            </a:r>
            <a:r>
              <a:rPr lang="en-US" sz="2600" dirty="0" smtClean="0">
                <a:ea typeface="ＭＳ Ｐゴシック" pitchFamily="-109" charset="-128"/>
              </a:rPr>
              <a:t>(x) cos</a:t>
            </a:r>
            <a:r>
              <a:rPr lang="en-US" sz="2600" baseline="30000" dirty="0" smtClean="0">
                <a:ea typeface="ＭＳ Ｐゴシック" pitchFamily="-109" charset="-128"/>
              </a:rPr>
              <a:t>-2</a:t>
            </a:r>
            <a:r>
              <a:rPr lang="en-US" sz="2600" dirty="0" smtClean="0">
                <a:ea typeface="ＭＳ Ｐゴシック" pitchFamily="-109" charset="-128"/>
              </a:rPr>
              <a:t>(x)</a:t>
            </a:r>
          </a:p>
          <a:p>
            <a:endParaRPr lang="en-US" sz="2600" dirty="0" smtClean="0">
              <a:ea typeface="ＭＳ Ｐゴシック" pitchFamily="-109" charset="-128"/>
            </a:endParaRP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4225" y="2271713"/>
          <a:ext cx="2019300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1358640" imgH="2539800" progId="Equation.3">
                  <p:embed/>
                </p:oleObj>
              </mc:Choice>
              <mc:Fallback>
                <p:oleObj name="Equation" r:id="rId3" imgW="1358640" imgH="253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2271713"/>
                        <a:ext cx="2019300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4641FA-99D7-48B8-A8A4-753B6FE521F5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smtClean="0">
                <a:ea typeface="ＭＳ Ｐゴシック" pitchFamily="-109" charset="-128"/>
              </a:rPr>
              <a:t>Strategies</a:t>
            </a:r>
          </a:p>
        </p:txBody>
      </p:sp>
      <p:sp>
        <p:nvSpPr>
          <p:cNvPr id="24579" name="Rectangle 2"/>
          <p:cNvSpPr>
            <a:spLocks/>
          </p:cNvSpPr>
          <p:nvPr/>
        </p:nvSpPr>
        <p:spPr bwMode="auto">
          <a:xfrm>
            <a:off x="596145" y="4888468"/>
            <a:ext cx="81304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/>
              <a:t>Change everything that is not already sin or cos into sin/cos</a:t>
            </a:r>
            <a:endParaRPr lang="en-US" sz="4000" dirty="0">
              <a:latin typeface="Georgia Italic" charset="0"/>
              <a:sym typeface="Georgia Italic" charset="0"/>
            </a:endParaRPr>
          </a:p>
        </p:txBody>
      </p:sp>
      <p:sp>
        <p:nvSpPr>
          <p:cNvPr id="16" name="Rectangle 2"/>
          <p:cNvSpPr>
            <a:spLocks/>
          </p:cNvSpPr>
          <p:nvPr/>
        </p:nvSpPr>
        <p:spPr bwMode="auto">
          <a:xfrm>
            <a:off x="596146" y="1752600"/>
            <a:ext cx="78579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/>
              <a:t>Use Pythagorean identities to simplify things with squares</a:t>
            </a:r>
            <a:endParaRPr lang="en-US" sz="4000" dirty="0">
              <a:latin typeface="Georgia Italic" charset="0"/>
              <a:sym typeface="Georgia Italic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96146" y="2514600"/>
            <a:ext cx="7373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dirty="0"/>
              <a:t>Factor out common factors or difference of squares </a:t>
            </a:r>
            <a:endParaRPr lang="en-US" sz="4000" dirty="0">
              <a:latin typeface="Georgia Italic" charset="0"/>
              <a:sym typeface="Georgia Italic" charset="0"/>
            </a:endParaRPr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607032" y="3276600"/>
            <a:ext cx="7373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 smtClean="0"/>
              <a:t>Get common denominator to add or subtract fractions </a:t>
            </a:r>
            <a:endParaRPr lang="en-US" sz="4000" dirty="0">
              <a:latin typeface="Georgia Italic" charset="0"/>
              <a:sym typeface="Georgia Italic" charset="0"/>
            </a:endParaRP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628803" y="3962400"/>
            <a:ext cx="62485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 smtClean="0"/>
              <a:t>Distribute if something outside of parentheses</a:t>
            </a:r>
            <a:endParaRPr lang="en-US" sz="4000" dirty="0">
              <a:latin typeface="Georgia Italic" charset="0"/>
              <a:sym typeface="Georgia Italic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allAtOnce"/>
      <p:bldP spid="16" grpId="0" build="p"/>
      <p:bldP spid="5" grpId="0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8610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TRIGONOMETRIC IDENTITIES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8382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996633"/>
                </a:solidFill>
                <a:latin typeface="Arial" charset="0"/>
              </a:rPr>
              <a:t>An identity is an equation that is true for all defined values of a variable.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04800" y="46482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We are going to use the identities to "prove" or establish other identities.  </a:t>
            </a:r>
          </a:p>
        </p:txBody>
      </p:sp>
    </p:spTree>
    <p:extLst>
      <p:ext uri="{BB962C8B-B14F-4D97-AF65-F5344CB8AC3E}">
        <p14:creationId xmlns:p14="http://schemas.microsoft.com/office/powerpoint/2010/main" val="36729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76200" y="0"/>
            <a:ext cx="3373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Trigonometric Identities</a:t>
            </a:r>
          </a:p>
        </p:txBody>
      </p:sp>
      <p:sp>
        <p:nvSpPr>
          <p:cNvPr id="1033" name="Text Box 4"/>
          <p:cNvSpPr txBox="1">
            <a:spLocks noChangeArrowheads="1"/>
          </p:cNvSpPr>
          <p:nvPr/>
        </p:nvSpPr>
        <p:spPr bwMode="auto">
          <a:xfrm>
            <a:off x="746125" y="593725"/>
            <a:ext cx="2630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Quotient Identities</a:t>
            </a:r>
          </a:p>
        </p:txBody>
      </p:sp>
      <p:graphicFrame>
        <p:nvGraphicFramePr>
          <p:cNvPr id="5125" name="Object 2"/>
          <p:cNvGraphicFramePr>
            <a:graphicFrameLocks noChangeAspect="1"/>
          </p:cNvGraphicFramePr>
          <p:nvPr/>
        </p:nvGraphicFramePr>
        <p:xfrm>
          <a:off x="1676400" y="1219200"/>
          <a:ext cx="1676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3" imgW="825500" imgH="355600" progId="Equation.DSMT36">
                  <p:embed/>
                </p:oleObj>
              </mc:Choice>
              <mc:Fallback>
                <p:oleObj name="Equation" r:id="rId3" imgW="825500" imgH="355600" progId="Equation.DSMT3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19200"/>
                        <a:ext cx="1676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3"/>
          <p:cNvGraphicFramePr>
            <a:graphicFrameLocks noChangeAspect="1"/>
          </p:cNvGraphicFramePr>
          <p:nvPr/>
        </p:nvGraphicFramePr>
        <p:xfrm>
          <a:off x="4965700" y="1219200"/>
          <a:ext cx="16510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5" imgW="812800" imgH="355600" progId="Equation.DSMT36">
                  <p:embed/>
                </p:oleObj>
              </mc:Choice>
              <mc:Fallback>
                <p:oleObj name="Equation" r:id="rId5" imgW="812800" imgH="355600" progId="Equation.DSMT3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1219200"/>
                        <a:ext cx="16510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762000" y="2209800"/>
            <a:ext cx="288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Reciprocal Identities</a:t>
            </a:r>
          </a:p>
        </p:txBody>
      </p:sp>
      <p:graphicFrame>
        <p:nvGraphicFramePr>
          <p:cNvPr id="51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780808"/>
              </p:ext>
            </p:extLst>
          </p:nvPr>
        </p:nvGraphicFramePr>
        <p:xfrm>
          <a:off x="762000" y="2681308"/>
          <a:ext cx="16510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7" imgW="812520" imgH="393480" progId="Equation.DSMT4">
                  <p:embed/>
                </p:oleObj>
              </mc:Choice>
              <mc:Fallback>
                <p:oleObj name="Equation" r:id="rId7" imgW="8125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81308"/>
                        <a:ext cx="165100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582947"/>
              </p:ext>
            </p:extLst>
          </p:nvPr>
        </p:nvGraphicFramePr>
        <p:xfrm>
          <a:off x="2755106" y="2653707"/>
          <a:ext cx="167798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9" imgW="825480" imgH="393480" progId="Equation.DSMT4">
                  <p:embed/>
                </p:oleObj>
              </mc:Choice>
              <mc:Fallback>
                <p:oleObj name="Equation" r:id="rId9" imgW="8254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106" y="2653707"/>
                        <a:ext cx="1677988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762000" y="3657600"/>
            <a:ext cx="3138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Pythagorean Identities</a:t>
            </a:r>
          </a:p>
        </p:txBody>
      </p:sp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990600" y="4141788"/>
            <a:ext cx="2553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sin</a:t>
            </a:r>
            <a:r>
              <a:rPr lang="en-US" sz="2400" baseline="30000" dirty="0"/>
              <a:t>2</a:t>
            </a:r>
            <a:r>
              <a:rPr lang="en-US" sz="2400" i="1" dirty="0">
                <a:latin typeface="Symbol" pitchFamily="18" charset="2"/>
              </a:rPr>
              <a:t>q </a:t>
            </a:r>
            <a:r>
              <a:rPr lang="en-US" sz="2400" dirty="0"/>
              <a:t>+  cos</a:t>
            </a:r>
            <a:r>
              <a:rPr lang="en-US" sz="2400" baseline="30000" dirty="0"/>
              <a:t>2</a:t>
            </a:r>
            <a:r>
              <a:rPr lang="en-US" sz="2400" i="1" dirty="0">
                <a:latin typeface="Symbol" pitchFamily="18" charset="2"/>
              </a:rPr>
              <a:t>q</a:t>
            </a:r>
            <a:r>
              <a:rPr lang="en-US" sz="2400" dirty="0"/>
              <a:t> = 1</a:t>
            </a:r>
          </a:p>
        </p:txBody>
      </p:sp>
      <p:sp>
        <p:nvSpPr>
          <p:cNvPr id="1037" name="Text Box 14"/>
          <p:cNvSpPr txBox="1">
            <a:spLocks noChangeArrowheads="1"/>
          </p:cNvSpPr>
          <p:nvPr/>
        </p:nvSpPr>
        <p:spPr bwMode="auto">
          <a:xfrm>
            <a:off x="1037460" y="4874567"/>
            <a:ext cx="2587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tan</a:t>
            </a:r>
            <a:r>
              <a:rPr lang="en-US" sz="2400" baseline="30000" dirty="0"/>
              <a:t>2</a:t>
            </a:r>
            <a:r>
              <a:rPr lang="en-US" sz="2400" i="1" dirty="0">
                <a:latin typeface="Symbol" pitchFamily="18" charset="2"/>
              </a:rPr>
              <a:t>q </a:t>
            </a:r>
            <a:r>
              <a:rPr lang="en-US" sz="2400" dirty="0"/>
              <a:t>+  1 = sec</a:t>
            </a:r>
            <a:r>
              <a:rPr lang="en-US" sz="2400" baseline="30000" dirty="0"/>
              <a:t>2</a:t>
            </a:r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sp>
        <p:nvSpPr>
          <p:cNvPr id="1038" name="Text Box 15"/>
          <p:cNvSpPr txBox="1">
            <a:spLocks noChangeArrowheads="1"/>
          </p:cNvSpPr>
          <p:nvPr/>
        </p:nvSpPr>
        <p:spPr bwMode="auto">
          <a:xfrm>
            <a:off x="990600" y="5607346"/>
            <a:ext cx="25523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cot</a:t>
            </a:r>
            <a:r>
              <a:rPr lang="en-US" sz="2400" baseline="30000" dirty="0"/>
              <a:t>2</a:t>
            </a:r>
            <a:r>
              <a:rPr lang="en-US" sz="2400" i="1" dirty="0">
                <a:latin typeface="Symbol" pitchFamily="18" charset="2"/>
              </a:rPr>
              <a:t>q </a:t>
            </a:r>
            <a:r>
              <a:rPr lang="en-US" sz="2400" dirty="0"/>
              <a:t>+  1 = csc</a:t>
            </a:r>
            <a:r>
              <a:rPr lang="en-US" sz="2400" baseline="30000" dirty="0"/>
              <a:t>2</a:t>
            </a:r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404070"/>
              </p:ext>
            </p:extLst>
          </p:nvPr>
        </p:nvGraphicFramePr>
        <p:xfrm>
          <a:off x="4749800" y="2625382"/>
          <a:ext cx="1676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2625382"/>
                        <a:ext cx="1676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71512"/>
              </p:ext>
            </p:extLst>
          </p:nvPr>
        </p:nvGraphicFramePr>
        <p:xfrm>
          <a:off x="6565900" y="2625725"/>
          <a:ext cx="18129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13" imgW="812520" imgH="393480" progId="Equation.DSMT4">
                  <p:embed/>
                </p:oleObj>
              </mc:Choice>
              <mc:Fallback>
                <p:oleObj name="Equation" r:id="rId13" imgW="812520" imgH="393480" progId="Equation.DSMT4">
                  <p:embed/>
                  <p:pic>
                    <p:nvPicPr>
                      <p:cNvPr id="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2625725"/>
                        <a:ext cx="18129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</a:rPr>
              <a:t>Two types of problems</a:t>
            </a:r>
          </a:p>
        </p:txBody>
      </p:sp>
      <p:sp>
        <p:nvSpPr>
          <p:cNvPr id="24579" name="Rectangle 2"/>
          <p:cNvSpPr>
            <a:spLocks/>
          </p:cNvSpPr>
          <p:nvPr/>
        </p:nvSpPr>
        <p:spPr bwMode="auto">
          <a:xfrm>
            <a:off x="762000" y="1600042"/>
            <a:ext cx="641361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200" dirty="0"/>
              <a:t>Simplifying – there will be no = sign</a:t>
            </a:r>
            <a:endParaRPr lang="en-US" sz="4800" dirty="0">
              <a:latin typeface="Georgia Italic" charset="0"/>
              <a:sym typeface="Georgia Italic" charset="0"/>
            </a:endParaRPr>
          </a:p>
        </p:txBody>
      </p:sp>
      <p:sp>
        <p:nvSpPr>
          <p:cNvPr id="16" name="Rectangle 2"/>
          <p:cNvSpPr>
            <a:spLocks/>
          </p:cNvSpPr>
          <p:nvPr/>
        </p:nvSpPr>
        <p:spPr bwMode="auto">
          <a:xfrm>
            <a:off x="304800" y="2877821"/>
            <a:ext cx="830996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200" dirty="0"/>
              <a:t>Verifying – there will be an equal sign – </a:t>
            </a:r>
            <a:endParaRPr lang="en-US" sz="3200" dirty="0" smtClean="0"/>
          </a:p>
          <a:p>
            <a:r>
              <a:rPr lang="en-US" sz="3200" dirty="0" smtClean="0"/>
              <a:t>you </a:t>
            </a:r>
            <a:r>
              <a:rPr lang="en-US" sz="3200" dirty="0"/>
              <a:t>must prove that one side equals the other</a:t>
            </a:r>
            <a:endParaRPr lang="en-US" sz="4800" dirty="0">
              <a:latin typeface="Georgia Italic" charset="0"/>
              <a:sym typeface="Georgia Italic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allAtOnce"/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/>
          </p:cNvSpPr>
          <p:nvPr/>
        </p:nvSpPr>
        <p:spPr bwMode="auto">
          <a:xfrm>
            <a:off x="712788" y="2035016"/>
            <a:ext cx="31563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dirty="0" smtClean="0"/>
              <a:t>simplify            </a:t>
            </a:r>
            <a:r>
              <a:rPr lang="en-US" sz="3200" dirty="0" err="1" smtClean="0"/>
              <a:t>tan</a:t>
            </a:r>
            <a:r>
              <a:rPr lang="en-US" sz="3200" dirty="0" err="1" smtClean="0">
                <a:latin typeface="Georgia Italic" charset="0"/>
                <a:sym typeface="Georgia Italic" charset="0"/>
              </a:rPr>
              <a:t>x</a:t>
            </a:r>
            <a:r>
              <a:rPr lang="en-US" sz="3200" dirty="0" err="1" smtClean="0"/>
              <a:t>cos</a:t>
            </a:r>
            <a:r>
              <a:rPr lang="en-US" sz="3200" dirty="0" err="1" smtClean="0">
                <a:latin typeface="Georgia Italic" charset="0"/>
                <a:sym typeface="Georgia Italic" charset="0"/>
              </a:rPr>
              <a:t>x</a:t>
            </a:r>
            <a:endParaRPr lang="en-US" sz="3200" dirty="0">
              <a:latin typeface="Georgia Italic" charset="0"/>
              <a:sym typeface="Georgia Italic" charset="0"/>
            </a:endParaRP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3983038" y="3111500"/>
            <a:ext cx="1722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200"/>
              <a:t>tan</a:t>
            </a:r>
            <a:r>
              <a:rPr lang="en-US" sz="3200">
                <a:latin typeface="Georgia Italic" charset="0"/>
                <a:sym typeface="Georgia Italic" charset="0"/>
              </a:rPr>
              <a:t>x </a:t>
            </a:r>
            <a:r>
              <a:rPr lang="en-US" sz="3200"/>
              <a:t>cos</a:t>
            </a:r>
            <a:r>
              <a:rPr lang="en-US" sz="3200">
                <a:latin typeface="Georgia Italic" charset="0"/>
                <a:sym typeface="Georgia Italic" charset="0"/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800475" y="2949575"/>
            <a:ext cx="1182688" cy="947738"/>
            <a:chOff x="0" y="19"/>
            <a:chExt cx="1058" cy="849"/>
          </a:xfrm>
        </p:grpSpPr>
        <p:sp>
          <p:nvSpPr>
            <p:cNvPr id="13322" name="Rectangle 4"/>
            <p:cNvSpPr>
              <a:spLocks/>
            </p:cNvSpPr>
            <p:nvPr/>
          </p:nvSpPr>
          <p:spPr bwMode="auto">
            <a:xfrm>
              <a:off x="130" y="48"/>
              <a:ext cx="800" cy="8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3323" name="Group 8"/>
            <p:cNvGrpSpPr>
              <a:grpSpLocks/>
            </p:cNvGrpSpPr>
            <p:nvPr/>
          </p:nvGrpSpPr>
          <p:grpSpPr bwMode="auto">
            <a:xfrm>
              <a:off x="0" y="19"/>
              <a:ext cx="1058" cy="849"/>
              <a:chOff x="0" y="19"/>
              <a:chExt cx="1058" cy="849"/>
            </a:xfrm>
          </p:grpSpPr>
          <p:sp>
            <p:nvSpPr>
              <p:cNvPr id="13324" name="Rectangle 5"/>
              <p:cNvSpPr>
                <a:spLocks/>
              </p:cNvSpPr>
              <p:nvPr/>
            </p:nvSpPr>
            <p:spPr bwMode="auto">
              <a:xfrm>
                <a:off x="116" y="19"/>
                <a:ext cx="758" cy="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3200"/>
                  <a:t>sin </a:t>
                </a:r>
                <a:r>
                  <a:rPr lang="en-US" sz="3200">
                    <a:latin typeface="Georgia Italic" charset="0"/>
                    <a:sym typeface="Georgia Italic" charset="0"/>
                  </a:rPr>
                  <a:t>x</a:t>
                </a:r>
              </a:p>
            </p:txBody>
          </p:sp>
          <p:sp>
            <p:nvSpPr>
              <p:cNvPr id="13325" name="Rectangle 6"/>
              <p:cNvSpPr>
                <a:spLocks/>
              </p:cNvSpPr>
              <p:nvPr/>
            </p:nvSpPr>
            <p:spPr bwMode="auto">
              <a:xfrm>
                <a:off x="94" y="427"/>
                <a:ext cx="861" cy="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3200"/>
                  <a:t>cos </a:t>
                </a:r>
                <a:r>
                  <a:rPr lang="en-US" sz="3200">
                    <a:latin typeface="Georgia Italic" charset="0"/>
                    <a:sym typeface="Georgia Italic" charset="0"/>
                  </a:rPr>
                  <a:t>x</a:t>
                </a:r>
              </a:p>
            </p:txBody>
          </p:sp>
          <p:sp>
            <p:nvSpPr>
              <p:cNvPr id="13326" name="Line 7"/>
              <p:cNvSpPr>
                <a:spLocks noChangeShapeType="1"/>
              </p:cNvSpPr>
              <p:nvPr/>
            </p:nvSpPr>
            <p:spPr bwMode="auto">
              <a:xfrm rot="10800000" flipH="1">
                <a:off x="0" y="495"/>
                <a:ext cx="1058" cy="0"/>
              </a:xfrm>
              <a:prstGeom prst="line">
                <a:avLst/>
              </a:prstGeom>
              <a:noFill/>
              <a:ln w="38100">
                <a:solidFill>
                  <a:srgbClr val="D90B00">
                    <a:alpha val="70195"/>
                  </a:srgbClr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776663" y="3089275"/>
            <a:ext cx="2178050" cy="938213"/>
            <a:chOff x="0" y="0"/>
            <a:chExt cx="1951" cy="840"/>
          </a:xfrm>
        </p:grpSpPr>
        <p:sp>
          <p:nvSpPr>
            <p:cNvPr id="13320" name="Line 10"/>
            <p:cNvSpPr>
              <a:spLocks noChangeShapeType="1"/>
            </p:cNvSpPr>
            <p:nvPr/>
          </p:nvSpPr>
          <p:spPr bwMode="auto">
            <a:xfrm>
              <a:off x="0" y="304"/>
              <a:ext cx="1119" cy="536"/>
            </a:xfrm>
            <a:prstGeom prst="line">
              <a:avLst/>
            </a:prstGeom>
            <a:noFill/>
            <a:ln w="38100">
              <a:solidFill>
                <a:srgbClr val="D90B00">
                  <a:alpha val="70195"/>
                </a:srgbClr>
              </a:solidFill>
              <a:prstDash val="sysDot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1" name="Line 11"/>
            <p:cNvSpPr>
              <a:spLocks noChangeShapeType="1"/>
            </p:cNvSpPr>
            <p:nvPr/>
          </p:nvSpPr>
          <p:spPr bwMode="auto">
            <a:xfrm>
              <a:off x="832" y="0"/>
              <a:ext cx="1119" cy="536"/>
            </a:xfrm>
            <a:prstGeom prst="line">
              <a:avLst/>
            </a:prstGeom>
            <a:noFill/>
            <a:ln w="38100">
              <a:solidFill>
                <a:srgbClr val="D90B00">
                  <a:alpha val="70195"/>
                </a:srgbClr>
              </a:solidFill>
              <a:prstDash val="sysDot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7421" name="Rectangle 13"/>
          <p:cNvSpPr>
            <a:spLocks/>
          </p:cNvSpPr>
          <p:nvPr/>
        </p:nvSpPr>
        <p:spPr bwMode="auto">
          <a:xfrm>
            <a:off x="3524250" y="4906963"/>
            <a:ext cx="29321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200"/>
              <a:t>tan</a:t>
            </a:r>
            <a:r>
              <a:rPr lang="en-US" sz="3200">
                <a:latin typeface="Georgia Italic" charset="0"/>
                <a:sym typeface="Georgia Italic" charset="0"/>
              </a:rPr>
              <a:t>x</a:t>
            </a:r>
            <a:r>
              <a:rPr lang="en-US" sz="3200"/>
              <a:t>cos</a:t>
            </a:r>
            <a:r>
              <a:rPr lang="en-US" sz="3200">
                <a:latin typeface="Georgia Italic" charset="0"/>
                <a:sym typeface="Georgia Italic" charset="0"/>
              </a:rPr>
              <a:t>x = </a:t>
            </a:r>
            <a:r>
              <a:rPr lang="en-US" sz="3200">
                <a:solidFill>
                  <a:srgbClr val="D90B00"/>
                </a:solidFill>
              </a:rPr>
              <a:t>sin </a:t>
            </a:r>
            <a:r>
              <a:rPr lang="en-US" sz="3200">
                <a:solidFill>
                  <a:srgbClr val="D90B00"/>
                </a:solidFill>
                <a:latin typeface="Georgia Italic" charset="0"/>
                <a:sym typeface="Georgia Italic" charset="0"/>
              </a:rPr>
              <a:t>x 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/>
          </p:cNvSpPr>
          <p:nvPr/>
        </p:nvSpPr>
        <p:spPr bwMode="auto">
          <a:xfrm>
            <a:off x="757238" y="2009388"/>
            <a:ext cx="7694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dirty="0" smtClean="0"/>
              <a:t>simplify</a:t>
            </a:r>
            <a:endParaRPr lang="en-US" dirty="0"/>
          </a:p>
        </p:txBody>
      </p:sp>
      <p:grpSp>
        <p:nvGrpSpPr>
          <p:cNvPr id="14339" name="Group 5"/>
          <p:cNvGrpSpPr>
            <a:grpSpLocks/>
          </p:cNvGrpSpPr>
          <p:nvPr/>
        </p:nvGrpSpPr>
        <p:grpSpPr bwMode="auto">
          <a:xfrm>
            <a:off x="3836988" y="1673225"/>
            <a:ext cx="1181100" cy="947738"/>
            <a:chOff x="0" y="19"/>
            <a:chExt cx="1058" cy="849"/>
          </a:xfrm>
        </p:grpSpPr>
        <p:sp>
          <p:nvSpPr>
            <p:cNvPr id="14383" name="Rectangle 2"/>
            <p:cNvSpPr>
              <a:spLocks/>
            </p:cNvSpPr>
            <p:nvPr/>
          </p:nvSpPr>
          <p:spPr bwMode="auto">
            <a:xfrm>
              <a:off x="106" y="19"/>
              <a:ext cx="861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200"/>
                <a:t>sec </a:t>
              </a:r>
              <a:r>
                <a:rPr lang="en-US" sz="3200">
                  <a:latin typeface="Georgia Italic" charset="0"/>
                  <a:sym typeface="Georgia Italic" charset="0"/>
                </a:rPr>
                <a:t>x</a:t>
              </a:r>
            </a:p>
          </p:txBody>
        </p:sp>
        <p:sp>
          <p:nvSpPr>
            <p:cNvPr id="14384" name="Rectangle 3"/>
            <p:cNvSpPr>
              <a:spLocks/>
            </p:cNvSpPr>
            <p:nvPr/>
          </p:nvSpPr>
          <p:spPr bwMode="auto">
            <a:xfrm>
              <a:off x="110" y="427"/>
              <a:ext cx="838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200"/>
                <a:t>csc </a:t>
              </a:r>
              <a:r>
                <a:rPr lang="en-US" sz="3200">
                  <a:latin typeface="Georgia Italic" charset="0"/>
                  <a:sym typeface="Georgia Italic" charset="0"/>
                </a:rPr>
                <a:t>x</a:t>
              </a:r>
            </a:p>
          </p:txBody>
        </p:sp>
        <p:sp>
          <p:nvSpPr>
            <p:cNvPr id="14385" name="Line 4"/>
            <p:cNvSpPr>
              <a:spLocks noChangeShapeType="1"/>
            </p:cNvSpPr>
            <p:nvPr/>
          </p:nvSpPr>
          <p:spPr bwMode="auto">
            <a:xfrm rot="10800000" flipH="1">
              <a:off x="0" y="495"/>
              <a:ext cx="1058" cy="0"/>
            </a:xfrm>
            <a:prstGeom prst="line">
              <a:avLst/>
            </a:prstGeom>
            <a:noFill/>
            <a:ln w="38100">
              <a:solidFill>
                <a:srgbClr val="D90B00">
                  <a:alpha val="70195"/>
                </a:srgbClr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840163" y="3190875"/>
            <a:ext cx="1181100" cy="947738"/>
            <a:chOff x="0" y="19"/>
            <a:chExt cx="1058" cy="849"/>
          </a:xfrm>
        </p:grpSpPr>
        <p:sp>
          <p:nvSpPr>
            <p:cNvPr id="14380" name="Rectangle 6"/>
            <p:cNvSpPr>
              <a:spLocks/>
            </p:cNvSpPr>
            <p:nvPr/>
          </p:nvSpPr>
          <p:spPr bwMode="auto">
            <a:xfrm>
              <a:off x="106" y="19"/>
              <a:ext cx="862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200"/>
                <a:t>sec </a:t>
              </a:r>
              <a:r>
                <a:rPr lang="en-US" sz="3200">
                  <a:latin typeface="Georgia Italic" charset="0"/>
                  <a:sym typeface="Georgia Italic" charset="0"/>
                </a:rPr>
                <a:t>x</a:t>
              </a:r>
            </a:p>
          </p:txBody>
        </p:sp>
        <p:sp>
          <p:nvSpPr>
            <p:cNvPr id="14381" name="Rectangle 7"/>
            <p:cNvSpPr>
              <a:spLocks/>
            </p:cNvSpPr>
            <p:nvPr/>
          </p:nvSpPr>
          <p:spPr bwMode="auto">
            <a:xfrm>
              <a:off x="110" y="427"/>
              <a:ext cx="839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200"/>
                <a:t>csc </a:t>
              </a:r>
              <a:r>
                <a:rPr lang="en-US" sz="3200">
                  <a:latin typeface="Georgia Italic" charset="0"/>
                  <a:sym typeface="Georgia Italic" charset="0"/>
                </a:rPr>
                <a:t>x</a:t>
              </a:r>
            </a:p>
          </p:txBody>
        </p:sp>
        <p:sp>
          <p:nvSpPr>
            <p:cNvPr id="14382" name="Line 8"/>
            <p:cNvSpPr>
              <a:spLocks noChangeShapeType="1"/>
            </p:cNvSpPr>
            <p:nvPr/>
          </p:nvSpPr>
          <p:spPr bwMode="auto">
            <a:xfrm rot="10800000" flipH="1">
              <a:off x="0" y="495"/>
              <a:ext cx="1058" cy="0"/>
            </a:xfrm>
            <a:prstGeom prst="line">
              <a:avLst/>
            </a:prstGeom>
            <a:noFill/>
            <a:ln w="38100">
              <a:solidFill>
                <a:srgbClr val="D90B00">
                  <a:alpha val="70195"/>
                </a:srgbClr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40163" y="3690938"/>
            <a:ext cx="1181100" cy="1036637"/>
            <a:chOff x="0" y="19"/>
            <a:chExt cx="1058" cy="929"/>
          </a:xfrm>
        </p:grpSpPr>
        <p:sp>
          <p:nvSpPr>
            <p:cNvPr id="14375" name="Rectangle 10"/>
            <p:cNvSpPr>
              <a:spLocks/>
            </p:cNvSpPr>
            <p:nvPr/>
          </p:nvSpPr>
          <p:spPr bwMode="auto">
            <a:xfrm>
              <a:off x="128" y="136"/>
              <a:ext cx="800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4376" name="Group 14"/>
            <p:cNvGrpSpPr>
              <a:grpSpLocks/>
            </p:cNvGrpSpPr>
            <p:nvPr/>
          </p:nvGrpSpPr>
          <p:grpSpPr bwMode="auto">
            <a:xfrm>
              <a:off x="0" y="19"/>
              <a:ext cx="1058" cy="929"/>
              <a:chOff x="0" y="19"/>
              <a:chExt cx="1058" cy="929"/>
            </a:xfrm>
          </p:grpSpPr>
          <p:sp>
            <p:nvSpPr>
              <p:cNvPr id="14377" name="Rectangle 11"/>
              <p:cNvSpPr>
                <a:spLocks/>
              </p:cNvSpPr>
              <p:nvPr/>
            </p:nvSpPr>
            <p:spPr bwMode="auto">
              <a:xfrm>
                <a:off x="415" y="19"/>
                <a:ext cx="204" cy="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3200"/>
                  <a:t>1</a:t>
                </a:r>
              </a:p>
            </p:txBody>
          </p:sp>
          <p:sp>
            <p:nvSpPr>
              <p:cNvPr id="14378" name="Rectangle 12"/>
              <p:cNvSpPr>
                <a:spLocks/>
              </p:cNvSpPr>
              <p:nvPr/>
            </p:nvSpPr>
            <p:spPr bwMode="auto">
              <a:xfrm>
                <a:off x="130" y="507"/>
                <a:ext cx="758" cy="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3200"/>
                  <a:t>sin </a:t>
                </a:r>
                <a:r>
                  <a:rPr lang="en-US" sz="3200">
                    <a:latin typeface="Georgia Italic" charset="0"/>
                    <a:sym typeface="Georgia Italic" charset="0"/>
                  </a:rPr>
                  <a:t>x</a:t>
                </a:r>
              </a:p>
            </p:txBody>
          </p:sp>
          <p:sp>
            <p:nvSpPr>
              <p:cNvPr id="14379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0" y="495"/>
                <a:ext cx="1058" cy="0"/>
              </a:xfrm>
              <a:prstGeom prst="line">
                <a:avLst/>
              </a:prstGeom>
              <a:noFill/>
              <a:ln w="38100">
                <a:solidFill>
                  <a:srgbClr val="D90B00">
                    <a:alpha val="70195"/>
                  </a:srgbClr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840163" y="2673350"/>
            <a:ext cx="1181100" cy="987425"/>
            <a:chOff x="0" y="19"/>
            <a:chExt cx="1058" cy="885"/>
          </a:xfrm>
        </p:grpSpPr>
        <p:sp>
          <p:nvSpPr>
            <p:cNvPr id="14370" name="Rectangle 16"/>
            <p:cNvSpPr>
              <a:spLocks/>
            </p:cNvSpPr>
            <p:nvPr/>
          </p:nvSpPr>
          <p:spPr bwMode="auto">
            <a:xfrm>
              <a:off x="128" y="104"/>
              <a:ext cx="800" cy="800"/>
            </a:xfrm>
            <a:prstGeom prst="rect">
              <a:avLst/>
            </a:prstGeom>
            <a:solidFill>
              <a:srgbClr val="FD9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4371" name="Group 20"/>
            <p:cNvGrpSpPr>
              <a:grpSpLocks/>
            </p:cNvGrpSpPr>
            <p:nvPr/>
          </p:nvGrpSpPr>
          <p:grpSpPr bwMode="auto">
            <a:xfrm>
              <a:off x="0" y="19"/>
              <a:ext cx="1058" cy="849"/>
              <a:chOff x="0" y="19"/>
              <a:chExt cx="1058" cy="849"/>
            </a:xfrm>
          </p:grpSpPr>
          <p:sp>
            <p:nvSpPr>
              <p:cNvPr id="14372" name="Rectangle 17"/>
              <p:cNvSpPr>
                <a:spLocks/>
              </p:cNvSpPr>
              <p:nvPr/>
            </p:nvSpPr>
            <p:spPr bwMode="auto">
              <a:xfrm>
                <a:off x="415" y="19"/>
                <a:ext cx="204" cy="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3200"/>
                  <a:t>1</a:t>
                </a:r>
              </a:p>
            </p:txBody>
          </p:sp>
          <p:sp>
            <p:nvSpPr>
              <p:cNvPr id="14373" name="Rectangle 18"/>
              <p:cNvSpPr>
                <a:spLocks/>
              </p:cNvSpPr>
              <p:nvPr/>
            </p:nvSpPr>
            <p:spPr bwMode="auto">
              <a:xfrm>
                <a:off x="94" y="427"/>
                <a:ext cx="862" cy="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3200"/>
                  <a:t>cos </a:t>
                </a:r>
                <a:r>
                  <a:rPr lang="en-US" sz="3200">
                    <a:latin typeface="Georgia Italic" charset="0"/>
                    <a:sym typeface="Georgia Italic" charset="0"/>
                  </a:rPr>
                  <a:t>x</a:t>
                </a:r>
              </a:p>
            </p:txBody>
          </p:sp>
          <p:sp>
            <p:nvSpPr>
              <p:cNvPr id="14374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0" y="495"/>
                <a:ext cx="1058" cy="0"/>
              </a:xfrm>
              <a:prstGeom prst="line">
                <a:avLst/>
              </a:prstGeom>
              <a:noFill/>
              <a:ln w="38100">
                <a:solidFill>
                  <a:srgbClr val="D90B00">
                    <a:alpha val="70195"/>
                  </a:srgbClr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103813" y="3092450"/>
            <a:ext cx="2970212" cy="1046163"/>
            <a:chOff x="0" y="19"/>
            <a:chExt cx="2662" cy="937"/>
          </a:xfrm>
        </p:grpSpPr>
        <p:grpSp>
          <p:nvGrpSpPr>
            <p:cNvPr id="14356" name="Group 27"/>
            <p:cNvGrpSpPr>
              <a:grpSpLocks/>
            </p:cNvGrpSpPr>
            <p:nvPr/>
          </p:nvGrpSpPr>
          <p:grpSpPr bwMode="auto">
            <a:xfrm>
              <a:off x="323" y="19"/>
              <a:ext cx="1059" cy="885"/>
              <a:chOff x="0" y="19"/>
              <a:chExt cx="1058" cy="885"/>
            </a:xfrm>
          </p:grpSpPr>
          <p:sp>
            <p:nvSpPr>
              <p:cNvPr id="14365" name="Rectangle 22"/>
              <p:cNvSpPr>
                <a:spLocks/>
              </p:cNvSpPr>
              <p:nvPr/>
            </p:nvSpPr>
            <p:spPr bwMode="auto">
              <a:xfrm>
                <a:off x="128" y="104"/>
                <a:ext cx="800" cy="800"/>
              </a:xfrm>
              <a:prstGeom prst="rect">
                <a:avLst/>
              </a:prstGeom>
              <a:solidFill>
                <a:srgbClr val="FD9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grpSp>
            <p:nvGrpSpPr>
              <p:cNvPr id="14366" name="Group 26"/>
              <p:cNvGrpSpPr>
                <a:grpSpLocks/>
              </p:cNvGrpSpPr>
              <p:nvPr/>
            </p:nvGrpSpPr>
            <p:grpSpPr bwMode="auto">
              <a:xfrm>
                <a:off x="0" y="19"/>
                <a:ext cx="1058" cy="849"/>
                <a:chOff x="0" y="19"/>
                <a:chExt cx="1058" cy="849"/>
              </a:xfrm>
            </p:grpSpPr>
            <p:sp>
              <p:nvSpPr>
                <p:cNvPr id="14367" name="Rectangle 23"/>
                <p:cNvSpPr>
                  <a:spLocks/>
                </p:cNvSpPr>
                <p:nvPr/>
              </p:nvSpPr>
              <p:spPr bwMode="auto">
                <a:xfrm>
                  <a:off x="415" y="19"/>
                  <a:ext cx="204" cy="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r>
                    <a:rPr lang="en-US" sz="3200"/>
                    <a:t>1</a:t>
                  </a:r>
                </a:p>
              </p:txBody>
            </p:sp>
            <p:sp>
              <p:nvSpPr>
                <p:cNvPr id="14368" name="Rectangle 24"/>
                <p:cNvSpPr>
                  <a:spLocks/>
                </p:cNvSpPr>
                <p:nvPr/>
              </p:nvSpPr>
              <p:spPr bwMode="auto">
                <a:xfrm>
                  <a:off x="94" y="427"/>
                  <a:ext cx="861" cy="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r>
                    <a:rPr lang="en-US" sz="3200"/>
                    <a:t>cos </a:t>
                  </a:r>
                  <a:r>
                    <a:rPr lang="en-US" sz="3200">
                      <a:latin typeface="Georgia Italic" charset="0"/>
                      <a:sym typeface="Georgia Italic" charset="0"/>
                    </a:rPr>
                    <a:t>x</a:t>
                  </a:r>
                </a:p>
              </p:txBody>
            </p:sp>
            <p:sp>
              <p:nvSpPr>
                <p:cNvPr id="14369" name="Line 25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495"/>
                  <a:ext cx="1058" cy="0"/>
                </a:xfrm>
                <a:prstGeom prst="line">
                  <a:avLst/>
                </a:prstGeom>
                <a:noFill/>
                <a:ln w="38100">
                  <a:solidFill>
                    <a:srgbClr val="D90B00">
                      <a:alpha val="70195"/>
                    </a:srgbClr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57" name="Group 33"/>
            <p:cNvGrpSpPr>
              <a:grpSpLocks/>
            </p:cNvGrpSpPr>
            <p:nvPr/>
          </p:nvGrpSpPr>
          <p:grpSpPr bwMode="auto">
            <a:xfrm>
              <a:off x="1603" y="27"/>
              <a:ext cx="1059" cy="929"/>
              <a:chOff x="0" y="19"/>
              <a:chExt cx="1058" cy="929"/>
            </a:xfrm>
          </p:grpSpPr>
          <p:sp>
            <p:nvSpPr>
              <p:cNvPr id="14360" name="Rectangle 28"/>
              <p:cNvSpPr>
                <a:spLocks/>
              </p:cNvSpPr>
              <p:nvPr/>
            </p:nvSpPr>
            <p:spPr bwMode="auto">
              <a:xfrm>
                <a:off x="128" y="136"/>
                <a:ext cx="800" cy="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grpSp>
            <p:nvGrpSpPr>
              <p:cNvPr id="14361" name="Group 32"/>
              <p:cNvGrpSpPr>
                <a:grpSpLocks/>
              </p:cNvGrpSpPr>
              <p:nvPr/>
            </p:nvGrpSpPr>
            <p:grpSpPr bwMode="auto">
              <a:xfrm>
                <a:off x="0" y="19"/>
                <a:ext cx="1058" cy="929"/>
                <a:chOff x="0" y="19"/>
                <a:chExt cx="1058" cy="929"/>
              </a:xfrm>
            </p:grpSpPr>
            <p:sp>
              <p:nvSpPr>
                <p:cNvPr id="14362" name="Rectangle 29"/>
                <p:cNvSpPr>
                  <a:spLocks/>
                </p:cNvSpPr>
                <p:nvPr/>
              </p:nvSpPr>
              <p:spPr bwMode="auto">
                <a:xfrm>
                  <a:off x="159" y="19"/>
                  <a:ext cx="653" cy="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r>
                    <a:rPr lang="en-US" sz="3200"/>
                    <a:t>sinx</a:t>
                  </a:r>
                </a:p>
              </p:txBody>
            </p:sp>
            <p:sp>
              <p:nvSpPr>
                <p:cNvPr id="14363" name="Rectangle 30"/>
                <p:cNvSpPr>
                  <a:spLocks/>
                </p:cNvSpPr>
                <p:nvPr/>
              </p:nvSpPr>
              <p:spPr bwMode="auto">
                <a:xfrm>
                  <a:off x="430" y="507"/>
                  <a:ext cx="204" cy="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r>
                    <a:rPr lang="en-US" sz="3200"/>
                    <a:t>1</a:t>
                  </a:r>
                </a:p>
              </p:txBody>
            </p:sp>
            <p:sp>
              <p:nvSpPr>
                <p:cNvPr id="14364" name="Line 3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495"/>
                  <a:ext cx="1058" cy="0"/>
                </a:xfrm>
                <a:prstGeom prst="line">
                  <a:avLst/>
                </a:prstGeom>
                <a:noFill/>
                <a:ln w="38100">
                  <a:solidFill>
                    <a:srgbClr val="D90B00">
                      <a:alpha val="70195"/>
                    </a:srgbClr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</p:grpSp>
        <p:sp>
          <p:nvSpPr>
            <p:cNvPr id="14358" name="Rectangle 34"/>
            <p:cNvSpPr>
              <a:spLocks/>
            </p:cNvSpPr>
            <p:nvPr/>
          </p:nvSpPr>
          <p:spPr bwMode="auto">
            <a:xfrm>
              <a:off x="0" y="328"/>
              <a:ext cx="12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/>
                <a:t>=</a:t>
              </a:r>
            </a:p>
          </p:txBody>
        </p:sp>
        <p:sp>
          <p:nvSpPr>
            <p:cNvPr id="14359" name="Rectangle 35"/>
            <p:cNvSpPr>
              <a:spLocks/>
            </p:cNvSpPr>
            <p:nvPr/>
          </p:nvSpPr>
          <p:spPr bwMode="auto">
            <a:xfrm>
              <a:off x="1343" y="368"/>
              <a:ext cx="10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5108575" y="4441825"/>
            <a:ext cx="1555750" cy="987425"/>
            <a:chOff x="0" y="19"/>
            <a:chExt cx="1394" cy="885"/>
          </a:xfrm>
        </p:grpSpPr>
        <p:sp>
          <p:nvSpPr>
            <p:cNvPr id="14349" name="Rectangle 37"/>
            <p:cNvSpPr>
              <a:spLocks/>
            </p:cNvSpPr>
            <p:nvPr/>
          </p:nvSpPr>
          <p:spPr bwMode="auto">
            <a:xfrm>
              <a:off x="0" y="328"/>
              <a:ext cx="12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/>
                <a:t>=</a:t>
              </a:r>
            </a:p>
          </p:txBody>
        </p:sp>
        <p:grpSp>
          <p:nvGrpSpPr>
            <p:cNvPr id="14350" name="Group 43"/>
            <p:cNvGrpSpPr>
              <a:grpSpLocks/>
            </p:cNvGrpSpPr>
            <p:nvPr/>
          </p:nvGrpSpPr>
          <p:grpSpPr bwMode="auto">
            <a:xfrm>
              <a:off x="336" y="19"/>
              <a:ext cx="1058" cy="885"/>
              <a:chOff x="0" y="19"/>
              <a:chExt cx="1058" cy="885"/>
            </a:xfrm>
          </p:grpSpPr>
          <p:sp>
            <p:nvSpPr>
              <p:cNvPr id="14351" name="Rectangle 38"/>
              <p:cNvSpPr>
                <a:spLocks/>
              </p:cNvSpPr>
              <p:nvPr/>
            </p:nvSpPr>
            <p:spPr bwMode="auto">
              <a:xfrm>
                <a:off x="128" y="104"/>
                <a:ext cx="800" cy="800"/>
              </a:xfrm>
              <a:prstGeom prst="rect">
                <a:avLst/>
              </a:prstGeom>
              <a:solidFill>
                <a:srgbClr val="FD9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grpSp>
            <p:nvGrpSpPr>
              <p:cNvPr id="14352" name="Group 42"/>
              <p:cNvGrpSpPr>
                <a:grpSpLocks/>
              </p:cNvGrpSpPr>
              <p:nvPr/>
            </p:nvGrpSpPr>
            <p:grpSpPr bwMode="auto">
              <a:xfrm>
                <a:off x="0" y="19"/>
                <a:ext cx="1058" cy="849"/>
                <a:chOff x="0" y="19"/>
                <a:chExt cx="1058" cy="849"/>
              </a:xfrm>
            </p:grpSpPr>
            <p:sp>
              <p:nvSpPr>
                <p:cNvPr id="14353" name="Rectangle 39"/>
                <p:cNvSpPr>
                  <a:spLocks/>
                </p:cNvSpPr>
                <p:nvPr/>
              </p:nvSpPr>
              <p:spPr bwMode="auto">
                <a:xfrm>
                  <a:off x="115" y="19"/>
                  <a:ext cx="756" cy="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r>
                    <a:rPr lang="en-US" sz="3200"/>
                    <a:t>sin x</a:t>
                  </a:r>
                </a:p>
              </p:txBody>
            </p:sp>
            <p:sp>
              <p:nvSpPr>
                <p:cNvPr id="14354" name="Rectangle 40"/>
                <p:cNvSpPr>
                  <a:spLocks/>
                </p:cNvSpPr>
                <p:nvPr/>
              </p:nvSpPr>
              <p:spPr bwMode="auto">
                <a:xfrm>
                  <a:off x="94" y="427"/>
                  <a:ext cx="862" cy="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spAutoFit/>
                </a:bodyPr>
                <a:lstStyle/>
                <a:p>
                  <a:r>
                    <a:rPr lang="en-US" sz="3200"/>
                    <a:t>cos </a:t>
                  </a:r>
                  <a:r>
                    <a:rPr lang="en-US" sz="3200">
                      <a:latin typeface="Georgia Italic" charset="0"/>
                      <a:sym typeface="Georgia Italic" charset="0"/>
                    </a:rPr>
                    <a:t>x</a:t>
                  </a:r>
                </a:p>
              </p:txBody>
            </p:sp>
            <p:sp>
              <p:nvSpPr>
                <p:cNvPr id="14355" name="Line 4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495"/>
                  <a:ext cx="1058" cy="0"/>
                </a:xfrm>
                <a:prstGeom prst="line">
                  <a:avLst/>
                </a:prstGeom>
                <a:noFill/>
                <a:ln w="38100">
                  <a:solidFill>
                    <a:srgbClr val="D90B00">
                      <a:alpha val="70195"/>
                    </a:srgbClr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5126038" y="5611813"/>
            <a:ext cx="1436687" cy="661987"/>
            <a:chOff x="0" y="0"/>
            <a:chExt cx="1288" cy="592"/>
          </a:xfrm>
        </p:grpSpPr>
        <p:sp>
          <p:nvSpPr>
            <p:cNvPr id="14347" name="Rectangle 45"/>
            <p:cNvSpPr>
              <a:spLocks/>
            </p:cNvSpPr>
            <p:nvPr/>
          </p:nvSpPr>
          <p:spPr bwMode="auto">
            <a:xfrm>
              <a:off x="32" y="82"/>
              <a:ext cx="1079" cy="427"/>
            </a:xfrm>
            <a:prstGeom prst="rect">
              <a:avLst/>
            </a:prstGeom>
            <a:solidFill>
              <a:srgbClr val="FF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100">
                  <a:solidFill>
                    <a:srgbClr val="FF2712"/>
                  </a:solidFill>
                </a:rPr>
                <a:t>= tan x</a:t>
              </a:r>
            </a:p>
          </p:txBody>
        </p:sp>
        <p:pic>
          <p:nvPicPr>
            <p:cNvPr id="14348" name="Picture 4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8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49238" y="-179388"/>
            <a:ext cx="8645525" cy="1714501"/>
          </a:xfrm>
        </p:spPr>
        <p:txBody>
          <a:bodyPr/>
          <a:lstStyle/>
          <a:p>
            <a:r>
              <a:rPr lang="en-US" smtClean="0">
                <a:ea typeface="ＭＳ Ｐゴシック" pitchFamily="-109" charset="-128"/>
              </a:rPr>
              <a:t>Example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354013" y="1055688"/>
            <a:ext cx="1211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000">
                <a:latin typeface="Gill Sans Light" charset="0"/>
                <a:sym typeface="Gill Sans Light" charset="0"/>
              </a:rPr>
              <a:t>Simplify: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54100" y="1697038"/>
            <a:ext cx="4411663" cy="722312"/>
            <a:chOff x="0" y="0"/>
            <a:chExt cx="3952" cy="648"/>
          </a:xfrm>
        </p:grpSpPr>
        <p:pic>
          <p:nvPicPr>
            <p:cNvPr id="153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" y="32"/>
              <a:ext cx="3888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952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6"/>
          <p:cNvSpPr>
            <a:spLocks/>
          </p:cNvSpPr>
          <p:nvPr/>
        </p:nvSpPr>
        <p:spPr bwMode="auto">
          <a:xfrm>
            <a:off x="1662113" y="2805113"/>
            <a:ext cx="2867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000">
                <a:latin typeface="Gill Sans Light" charset="0"/>
                <a:sym typeface="Gill Sans Light" charset="0"/>
              </a:rPr>
              <a:t>= cot x (csc</a:t>
            </a:r>
            <a:r>
              <a:rPr lang="en-US" sz="3000" baseline="32000">
                <a:latin typeface="Gill Sans Light" charset="0"/>
                <a:sym typeface="Gill Sans Light" charset="0"/>
              </a:rPr>
              <a:t>2 </a:t>
            </a:r>
            <a:r>
              <a:rPr lang="en-US" sz="3000">
                <a:latin typeface="Gill Sans Light" charset="0"/>
                <a:sym typeface="Gill Sans Light" charset="0"/>
              </a:rPr>
              <a:t>x - 1)</a:t>
            </a:r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1674813" y="4019550"/>
            <a:ext cx="2368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000">
                <a:latin typeface="Gill Sans Light" charset="0"/>
                <a:sym typeface="Gill Sans Light" charset="0"/>
              </a:rPr>
              <a:t>= cot x (cot</a:t>
            </a:r>
            <a:r>
              <a:rPr lang="en-US" sz="3000" baseline="32000">
                <a:latin typeface="Gill Sans Light" charset="0"/>
                <a:sym typeface="Gill Sans Light" charset="0"/>
              </a:rPr>
              <a:t>2 </a:t>
            </a:r>
            <a:r>
              <a:rPr lang="en-US" sz="3000">
                <a:latin typeface="Gill Sans Light" charset="0"/>
                <a:sym typeface="Gill Sans Light" charset="0"/>
              </a:rPr>
              <a:t>x)</a:t>
            </a:r>
          </a:p>
        </p:txBody>
      </p:sp>
      <p:sp>
        <p:nvSpPr>
          <p:cNvPr id="21512" name="Rectangle 8"/>
          <p:cNvSpPr>
            <a:spLocks/>
          </p:cNvSpPr>
          <p:nvPr/>
        </p:nvSpPr>
        <p:spPr bwMode="auto">
          <a:xfrm>
            <a:off x="1779588" y="5438775"/>
            <a:ext cx="1231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000">
                <a:latin typeface="Gill Sans Light" charset="0"/>
                <a:sym typeface="Gill Sans Light" charset="0"/>
              </a:rPr>
              <a:t>= cot</a:t>
            </a:r>
            <a:r>
              <a:rPr lang="en-US" sz="3000" baseline="32000">
                <a:latin typeface="Gill Sans Light" charset="0"/>
                <a:sym typeface="Gill Sans Light" charset="0"/>
              </a:rPr>
              <a:t>3 </a:t>
            </a:r>
            <a:r>
              <a:rPr lang="en-US" sz="3000">
                <a:latin typeface="Gill Sans Light" charset="0"/>
                <a:sym typeface="Gill Sans Light" charset="0"/>
              </a:rPr>
              <a:t>x</a:t>
            </a:r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5341938" y="2795588"/>
            <a:ext cx="2735262" cy="461962"/>
          </a:xfrm>
          <a:prstGeom prst="rect">
            <a:avLst/>
          </a:prstGeom>
          <a:solidFill>
            <a:srgbClr val="FFFF3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3000" dirty="0">
                <a:solidFill>
                  <a:srgbClr val="D90B00"/>
                </a:solidFill>
                <a:latin typeface="Gill Sans Light" charset="0"/>
                <a:sym typeface="Gill Sans Light" charset="0"/>
              </a:rPr>
              <a:t>Factor out </a:t>
            </a:r>
            <a:r>
              <a:rPr lang="en-US" sz="3000" i="1" dirty="0">
                <a:solidFill>
                  <a:srgbClr val="D90B00"/>
                </a:solidFill>
                <a:latin typeface="Gill Sans Light" charset="0"/>
                <a:sym typeface="Gill Sans Light" charset="0"/>
              </a:rPr>
              <a:t>cot x</a:t>
            </a:r>
          </a:p>
        </p:txBody>
      </p:sp>
      <p:sp>
        <p:nvSpPr>
          <p:cNvPr id="21514" name="Rectangle 10"/>
          <p:cNvSpPr>
            <a:spLocks/>
          </p:cNvSpPr>
          <p:nvPr/>
        </p:nvSpPr>
        <p:spPr bwMode="auto">
          <a:xfrm>
            <a:off x="4603751" y="3962400"/>
            <a:ext cx="4291012" cy="461963"/>
          </a:xfrm>
          <a:prstGeom prst="rect">
            <a:avLst/>
          </a:prstGeom>
          <a:solidFill>
            <a:srgbClr val="FFFF3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3000" dirty="0">
                <a:solidFill>
                  <a:srgbClr val="D90B00"/>
                </a:solidFill>
                <a:latin typeface="Gill Sans Light" charset="0"/>
                <a:sym typeface="Gill Sans Light" charset="0"/>
              </a:rPr>
              <a:t>Use </a:t>
            </a:r>
            <a:r>
              <a:rPr lang="en-US" sz="3000" dirty="0" err="1">
                <a:solidFill>
                  <a:srgbClr val="D90B00"/>
                </a:solidFill>
                <a:latin typeface="Gill Sans Light" charset="0"/>
                <a:sym typeface="Gill Sans Light" charset="0"/>
              </a:rPr>
              <a:t>pythagorean</a:t>
            </a:r>
            <a:r>
              <a:rPr lang="en-US" sz="3000" dirty="0">
                <a:solidFill>
                  <a:srgbClr val="D90B00"/>
                </a:solidFill>
                <a:latin typeface="Gill Sans Light" charset="0"/>
                <a:sym typeface="Gill Sans Light" charset="0"/>
              </a:rPr>
              <a:t> identity</a:t>
            </a:r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5473700" y="5430838"/>
            <a:ext cx="1460500" cy="461962"/>
          </a:xfrm>
          <a:prstGeom prst="rect">
            <a:avLst/>
          </a:prstGeom>
          <a:solidFill>
            <a:srgbClr val="FFFF3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3000">
                <a:solidFill>
                  <a:srgbClr val="D90B00"/>
                </a:solidFill>
                <a:latin typeface="Gill Sans Light" charset="0"/>
                <a:sym typeface="Gill Sans Light" charset="0"/>
              </a:rPr>
              <a:t>Simplify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utoUpdateAnimBg="0"/>
      <p:bldP spid="21511" grpId="0" autoUpdateAnimBg="0"/>
      <p:bldP spid="21512" grpId="0" autoUpdateAnimBg="0"/>
      <p:bldP spid="21513" grpId="0" animBg="1" autoUpdateAnimBg="0"/>
      <p:bldP spid="21514" grpId="0" animBg="1" autoUpdateAnimBg="0"/>
      <p:bldP spid="2151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77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Simplify each expression.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731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0"/>
            <a:ext cx="28956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2362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5400000">
            <a:off x="-533399" y="3810000"/>
            <a:ext cx="5181600" cy="31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5400000">
            <a:off x="3009901" y="3848100"/>
            <a:ext cx="5257800" cy="31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28600" y="2743200"/>
          <a:ext cx="141763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6" imgW="812800" imgH="1790700" progId="Equation.3">
                  <p:embed/>
                </p:oleObj>
              </mc:Choice>
              <mc:Fallback>
                <p:oleObj name="Equation" r:id="rId6" imgW="812800" imgH="179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1417638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3"/>
          <p:cNvGraphicFramePr>
            <a:graphicFrameLocks noChangeAspect="1"/>
          </p:cNvGraphicFramePr>
          <p:nvPr/>
        </p:nvGraphicFramePr>
        <p:xfrm>
          <a:off x="2590800" y="2895600"/>
          <a:ext cx="2281238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8" imgW="1308100" imgH="812800" progId="Equation.3">
                  <p:embed/>
                </p:oleObj>
              </mc:Choice>
              <mc:Fallback>
                <p:oleObj name="Equation" r:id="rId8" imgW="1308100" imgH="812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95600"/>
                        <a:ext cx="2281238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4"/>
          <p:cNvGraphicFramePr>
            <a:graphicFrameLocks noChangeAspect="1"/>
          </p:cNvGraphicFramePr>
          <p:nvPr/>
        </p:nvGraphicFramePr>
        <p:xfrm>
          <a:off x="6096000" y="2133600"/>
          <a:ext cx="2060575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0" imgW="1181100" imgH="2336800" progId="Equation.3">
                  <p:embed/>
                </p:oleObj>
              </mc:Choice>
              <mc:Fallback>
                <p:oleObj name="Equation" r:id="rId10" imgW="1181100" imgH="233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33600"/>
                        <a:ext cx="2060575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14400" y="52578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362200" y="39624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781800" y="56388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1324</TotalTime>
  <Words>274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ＭＳ Ｐゴシック</vt:lpstr>
      <vt:lpstr>Arial</vt:lpstr>
      <vt:lpstr>Arial Black</vt:lpstr>
      <vt:lpstr>Book Antiqua</vt:lpstr>
      <vt:lpstr>Calibri</vt:lpstr>
      <vt:lpstr>Century Gothic</vt:lpstr>
      <vt:lpstr>Georgia Italic</vt:lpstr>
      <vt:lpstr>Gill Sans Light</vt:lpstr>
      <vt:lpstr>Symbol</vt:lpstr>
      <vt:lpstr>Apothecary</vt:lpstr>
      <vt:lpstr>Equation</vt:lpstr>
      <vt:lpstr>17.  Basic Trigonometric Identities</vt:lpstr>
      <vt:lpstr>PowerPoint Presentation</vt:lpstr>
      <vt:lpstr>PowerPoint Presentation</vt:lpstr>
      <vt:lpstr>Two types of problems</vt:lpstr>
      <vt:lpstr>Simplifying</vt:lpstr>
      <vt:lpstr>Example</vt:lpstr>
      <vt:lpstr>Example</vt:lpstr>
      <vt:lpstr>Example</vt:lpstr>
      <vt:lpstr>Simplify each expression.</vt:lpstr>
      <vt:lpstr>PowerPoint Presentation</vt:lpstr>
      <vt:lpstr>PowerPoint Presentation</vt:lpstr>
      <vt:lpstr>PowerPoint Presentation</vt:lpstr>
      <vt:lpstr>PowerPoint Presentation</vt:lpstr>
      <vt:lpstr>Strategies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7 – Trigonometric Identities and Equations</dc:title>
  <dc:creator>Holly</dc:creator>
  <cp:lastModifiedBy>Melodye Lecroy</cp:lastModifiedBy>
  <cp:revision>47</cp:revision>
  <dcterms:created xsi:type="dcterms:W3CDTF">2013-02-01T14:39:18Z</dcterms:created>
  <dcterms:modified xsi:type="dcterms:W3CDTF">2017-10-24T16:28:29Z</dcterms:modified>
</cp:coreProperties>
</file>