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6" r:id="rId3"/>
  </p:sldMasterIdLst>
  <p:notesMasterIdLst>
    <p:notesMasterId r:id="rId19"/>
  </p:notesMasterIdLst>
  <p:sldIdLst>
    <p:sldId id="316" r:id="rId4"/>
    <p:sldId id="256" r:id="rId5"/>
    <p:sldId id="290" r:id="rId6"/>
    <p:sldId id="334" r:id="rId7"/>
    <p:sldId id="333" r:id="rId8"/>
    <p:sldId id="313" r:id="rId9"/>
    <p:sldId id="321" r:id="rId10"/>
    <p:sldId id="326" r:id="rId11"/>
    <p:sldId id="327" r:id="rId12"/>
    <p:sldId id="328" r:id="rId13"/>
    <p:sldId id="331" r:id="rId14"/>
    <p:sldId id="330" r:id="rId15"/>
    <p:sldId id="332" r:id="rId16"/>
    <p:sldId id="329" r:id="rId17"/>
    <p:sldId id="31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w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CF798C-D945-460F-B477-65278361E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40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25834D-6620-4A56-98C1-06E787B0A3BD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780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25834D-6620-4A56-98C1-06E787B0A3BD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588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8A487-5110-43BE-B8F6-A1C9D737F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4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20B6F-6CFA-41DC-9750-5A77BF7D3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F382-25B0-44BF-B10D-12449140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8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6B24-E147-4DEA-AC4A-7446D4033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2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66C5A-2F66-4545-BC9A-4C352AE21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5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D130-E65A-4C4D-8FA3-E093D0F7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60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0DF68-4B27-41DF-8DBA-A39F910D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C693-ECC4-4D00-ACC5-3D9C3A845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76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FDBC-42A5-4968-BE9E-74236DD75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0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B8BB-4688-4CCF-8D0B-6C124BD41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5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2358-E6BE-49A9-A0B2-90E4620B5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D130-E65A-4C4D-8FA3-E093D0F7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60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345C-A7AA-431A-8A33-9562C03A7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12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F5974-222C-4452-9B44-35B579C67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2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20B6F-6CFA-41DC-9750-5A77BF7D3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0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F382-25B0-44BF-B10D-12449140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8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6B24-E147-4DEA-AC4A-7446D4033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2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66C5A-2F66-4545-BC9A-4C352AE21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5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D130-E65A-4C4D-8FA3-E093D0F7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60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0DF68-4B27-41DF-8DBA-A39F910D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C693-ECC4-4D00-ACC5-3D9C3A845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763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FDBC-42A5-4968-BE9E-74236DD75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0DF68-4B27-41DF-8DBA-A39F910D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B8BB-4688-4CCF-8D0B-6C124BD41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5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2358-E6BE-49A9-A0B2-90E4620B5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53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345C-A7AA-431A-8A33-9562C03A7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12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F5974-222C-4452-9B44-35B579C67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2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20B6F-6CFA-41DC-9750-5A77BF7D3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0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F382-25B0-44BF-B10D-12449140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8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6B24-E147-4DEA-AC4A-7446D4033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29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66C5A-2F66-4545-BC9A-4C352AE21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C693-ECC4-4D00-ACC5-3D9C3A845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FDBC-42A5-4968-BE9E-74236DD75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B8BB-4688-4CCF-8D0B-6C124BD41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2358-E6BE-49A9-A0B2-90E4620B5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345C-A7AA-431A-8A33-9562C03A7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1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F5974-222C-4452-9B44-35B579C67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8B061DE-0F88-4F7A-B674-94FFD14C2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iRespond Graph</a:t>
            </a:r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67%</a:t>
              </a: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5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5" Type="http://schemas.openxmlformats.org/officeDocument/2006/relationships/image" Target="../media/image12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Table of Contents</a:t>
            </a:r>
            <a:br>
              <a:rPr lang="en-US" sz="4000" dirty="0" smtClean="0"/>
            </a:br>
            <a:r>
              <a:rPr lang="en-US" sz="4000" dirty="0" smtClean="0"/>
              <a:t>3. </a:t>
            </a:r>
            <a:r>
              <a:rPr lang="en-US" sz="4000" dirty="0" smtClean="0"/>
              <a:t>Right Triangle Trigonometry</a:t>
            </a:r>
          </a:p>
        </p:txBody>
      </p:sp>
      <p:pic>
        <p:nvPicPr>
          <p:cNvPr id="3075" name="Picture 4" descr="MCj029065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86200"/>
            <a:ext cx="22177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/>
              <a:t>Given the point (-5,-2) find the values of the six trig function of the angle. </a:t>
            </a:r>
          </a:p>
        </p:txBody>
      </p:sp>
      <p:pic>
        <p:nvPicPr>
          <p:cNvPr id="71684" name="Picture 4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38862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429000" y="4876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/>
              <a:t>(-5,-2)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17525" y="2478088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1. Plot point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533400" y="2895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2. Draw rt triangle</a:t>
            </a: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V="1">
            <a:off x="3886200" y="4419600"/>
            <a:ext cx="0" cy="304800"/>
          </a:xfrm>
          <a:prstGeom prst="lin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3886200" y="4419600"/>
            <a:ext cx="838200" cy="0"/>
          </a:xfrm>
          <a:prstGeom prst="lin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533400" y="3429000"/>
            <a:ext cx="2101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3. Label angle</a:t>
            </a:r>
          </a:p>
          <a:p>
            <a:pPr eaLnBrk="1" hangingPunct="1"/>
            <a:r>
              <a:rPr lang="en-US"/>
              <a:t>and sides</a:t>
            </a:r>
          </a:p>
        </p:txBody>
      </p:sp>
      <p:graphicFrame>
        <p:nvGraphicFramePr>
          <p:cNvPr id="71693" name="Object 13"/>
          <p:cNvGraphicFramePr>
            <a:graphicFrameLocks noChangeAspect="1"/>
          </p:cNvGraphicFramePr>
          <p:nvPr/>
        </p:nvGraphicFramePr>
        <p:xfrm>
          <a:off x="4343400" y="4419600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4" imgW="126725" imgH="177415" progId="Equation.DSMT4">
                  <p:embed/>
                </p:oleObj>
              </mc:Choice>
              <mc:Fallback>
                <p:oleObj name="Equation" r:id="rId4" imgW="126725" imgH="17741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19600"/>
                        <a:ext cx="1270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3498850" y="44196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66"/>
                </a:solidFill>
              </a:rPr>
              <a:t>2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4114800" y="396240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66"/>
                </a:solidFill>
              </a:rPr>
              <a:t>5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533400" y="4343400"/>
            <a:ext cx="2197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4. Use Pyt. Th.</a:t>
            </a:r>
          </a:p>
          <a:p>
            <a:pPr eaLnBrk="1" hangingPunct="1"/>
            <a:r>
              <a:rPr lang="en-US"/>
              <a:t>to find 3</a:t>
            </a:r>
            <a:r>
              <a:rPr lang="en-US" baseline="30000"/>
              <a:t>rd</a:t>
            </a:r>
            <a:r>
              <a:rPr lang="en-US"/>
              <a:t> side.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609600" y="5257800"/>
            <a:ext cx="170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5. Find trig </a:t>
            </a:r>
          </a:p>
          <a:p>
            <a:pPr eaLnBrk="1" hangingPunct="1"/>
            <a:r>
              <a:rPr lang="en-US"/>
              <a:t>functions</a:t>
            </a:r>
          </a:p>
        </p:txBody>
      </p:sp>
      <p:graphicFrame>
        <p:nvGraphicFramePr>
          <p:cNvPr id="7169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165629"/>
              </p:ext>
            </p:extLst>
          </p:nvPr>
        </p:nvGraphicFramePr>
        <p:xfrm>
          <a:off x="6019800" y="1991014"/>
          <a:ext cx="24765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6" imgW="1524000" imgH="1333500" progId="Equation.DSMT4">
                  <p:embed/>
                </p:oleObj>
              </mc:Choice>
              <mc:Fallback>
                <p:oleObj name="Equation" r:id="rId6" imgW="1524000" imgH="13335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91014"/>
                        <a:ext cx="2476500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715096"/>
              </p:ext>
            </p:extLst>
          </p:nvPr>
        </p:nvGraphicFramePr>
        <p:xfrm>
          <a:off x="6781800" y="4218668"/>
          <a:ext cx="1444625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8" imgW="889000" imgH="1282700" progId="Equation.DSMT4">
                  <p:embed/>
                </p:oleObj>
              </mc:Choice>
              <mc:Fallback>
                <p:oleObj name="Equation" r:id="rId8" imgW="889000" imgH="1282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218668"/>
                        <a:ext cx="1444625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1" name="Line 21"/>
          <p:cNvSpPr>
            <a:spLocks noChangeShapeType="1"/>
          </p:cNvSpPr>
          <p:nvPr/>
        </p:nvSpPr>
        <p:spPr bwMode="auto">
          <a:xfrm flipV="1">
            <a:off x="3962400" y="4419600"/>
            <a:ext cx="838200" cy="304800"/>
          </a:xfrm>
          <a:prstGeom prst="lin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702" name="Object 22"/>
          <p:cNvGraphicFramePr>
            <a:graphicFrameLocks noChangeAspect="1"/>
          </p:cNvGraphicFramePr>
          <p:nvPr/>
        </p:nvGraphicFramePr>
        <p:xfrm>
          <a:off x="4114800" y="4648200"/>
          <a:ext cx="317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quation" r:id="rId10" imgW="317362" imgH="228501" progId="Equation.DSMT4">
                  <p:embed/>
                </p:oleObj>
              </mc:Choice>
              <mc:Fallback>
                <p:oleObj name="Equation" r:id="rId10" imgW="317362" imgH="22850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48200"/>
                        <a:ext cx="317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  <p:bldP spid="71686" grpId="0"/>
      <p:bldP spid="71687" grpId="0"/>
      <p:bldP spid="71688" grpId="0"/>
      <p:bldP spid="71689" grpId="0" animBg="1"/>
      <p:bldP spid="71690" grpId="0" animBg="1"/>
      <p:bldP spid="71692" grpId="0"/>
      <p:bldP spid="71694" grpId="0"/>
      <p:bldP spid="71695" grpId="0"/>
      <p:bldP spid="71696" grpId="0"/>
      <p:bldP spid="71698" grpId="0"/>
      <p:bldP spid="717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dirty="0" smtClean="0"/>
              <a:t>Last type of problem</a:t>
            </a:r>
            <a:endParaRPr lang="en-US" dirty="0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830262" y="1524000"/>
            <a:ext cx="43706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You are given a trig ratio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74661" y="2362200"/>
            <a:ext cx="57967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It can be in one of two quadrants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830262" y="3352800"/>
            <a:ext cx="803136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Therefore you have to be given another piece</a:t>
            </a:r>
          </a:p>
          <a:p>
            <a:r>
              <a:rPr lang="en-US" sz="2800" b="1" dirty="0" smtClean="0"/>
              <a:t>of information to determine which quadrant it </a:t>
            </a:r>
          </a:p>
          <a:p>
            <a:r>
              <a:rPr lang="en-US" sz="2800" b="1" dirty="0" smtClean="0"/>
              <a:t>is in</a:t>
            </a:r>
          </a:p>
        </p:txBody>
      </p:sp>
    </p:spTree>
    <p:extLst>
      <p:ext uri="{BB962C8B-B14F-4D97-AF65-F5344CB8AC3E}">
        <p14:creationId xmlns:p14="http://schemas.microsoft.com/office/powerpoint/2010/main" val="3308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2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/>
              <a:t>Always Study Trig Carefully</a:t>
            </a:r>
          </a:p>
        </p:txBody>
      </p:sp>
      <p:pic>
        <p:nvPicPr>
          <p:cNvPr id="60420" name="Picture 4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47434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553200" y="2362200"/>
            <a:ext cx="989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Sin +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Cos +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Tan +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372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Where are these positive?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295400" y="1905000"/>
            <a:ext cx="838200" cy="0"/>
          </a:xfrm>
          <a:prstGeom prst="line">
            <a:avLst/>
          </a:prstGeom>
          <a:noFill/>
          <a:ln w="38100" cap="sq">
            <a:solidFill>
              <a:srgbClr val="80008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295400" y="2209800"/>
            <a:ext cx="838200" cy="0"/>
          </a:xfrm>
          <a:prstGeom prst="line">
            <a:avLst/>
          </a:prstGeom>
          <a:noFill/>
          <a:ln w="38100" cap="sq">
            <a:solidFill>
              <a:srgbClr val="80008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572000" y="2362200"/>
            <a:ext cx="9128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Sin +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Cos -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Tan -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724400" y="4572000"/>
            <a:ext cx="9715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Sin -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Cos -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Tan +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705600" y="4648200"/>
            <a:ext cx="989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Sin -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Cos +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Tan -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781800" y="36576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A</a:t>
            </a:r>
            <a:r>
              <a:rPr lang="en-US" sz="2800" b="1"/>
              <a:t>ll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724400" y="3657600"/>
            <a:ext cx="73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S</a:t>
            </a:r>
            <a:r>
              <a:rPr lang="en-US" sz="2800" b="1"/>
              <a:t>in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4724400" y="5791200"/>
            <a:ext cx="81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T</a:t>
            </a:r>
            <a:r>
              <a:rPr lang="en-US" sz="2800" b="1"/>
              <a:t>an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781800" y="5791200"/>
            <a:ext cx="85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C</a:t>
            </a:r>
            <a:r>
              <a:rPr lang="en-US" sz="2800" b="1"/>
              <a:t>os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517525" y="3494088"/>
            <a:ext cx="1411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A</a:t>
            </a:r>
            <a:r>
              <a:rPr lang="en-US" sz="2800" b="1"/>
              <a:t>lways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33400" y="4191000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S</a:t>
            </a:r>
            <a:r>
              <a:rPr lang="en-US" sz="2800" b="1"/>
              <a:t>tudy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533400" y="4800600"/>
            <a:ext cx="85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T</a:t>
            </a:r>
            <a:r>
              <a:rPr lang="en-US" sz="2800" b="1"/>
              <a:t>rig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533400" y="5410200"/>
            <a:ext cx="170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C</a:t>
            </a:r>
            <a:r>
              <a:rPr lang="en-US" sz="2800" b="1"/>
              <a:t>arefully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62000" y="1752600"/>
            <a:ext cx="30241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Sin               y values</a:t>
            </a:r>
          </a:p>
          <a:p>
            <a:r>
              <a:rPr lang="en-US" dirty="0">
                <a:solidFill>
                  <a:srgbClr val="0033CC"/>
                </a:solidFill>
              </a:rPr>
              <a:t>Cos              x values</a:t>
            </a:r>
          </a:p>
          <a:p>
            <a:r>
              <a:rPr lang="en-US" dirty="0">
                <a:solidFill>
                  <a:srgbClr val="0033CC"/>
                </a:solidFill>
              </a:rPr>
              <a:t>Tan              sin/</a:t>
            </a:r>
            <a:r>
              <a:rPr lang="en-US" dirty="0" err="1">
                <a:solidFill>
                  <a:srgbClr val="0033CC"/>
                </a:solidFill>
              </a:rPr>
              <a:t>cos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1295400" y="2514600"/>
            <a:ext cx="838200" cy="0"/>
          </a:xfrm>
          <a:prstGeom prst="line">
            <a:avLst/>
          </a:prstGeom>
          <a:noFill/>
          <a:ln w="38100" cap="sq">
            <a:solidFill>
              <a:srgbClr val="80008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2" grpId="0"/>
      <p:bldP spid="60423" grpId="0" animBg="1"/>
      <p:bldP spid="60424" grpId="0" animBg="1"/>
      <p:bldP spid="60425" grpId="0"/>
      <p:bldP spid="60426" grpId="0"/>
      <p:bldP spid="60427" grpId="0"/>
      <p:bldP spid="60428" grpId="0"/>
      <p:bldP spid="60429" grpId="0"/>
      <p:bldP spid="60430" grpId="0"/>
      <p:bldP spid="60431" grpId="0"/>
      <p:bldP spid="60432" grpId="0"/>
      <p:bldP spid="60433" grpId="0"/>
      <p:bldP spid="60434" grpId="0"/>
      <p:bldP spid="60435" grpId="0"/>
      <p:bldP spid="60436" grpId="0"/>
      <p:bldP spid="604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550739" cy="207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/>
              <a:t>1. Find what quadrant the triangle is in</a:t>
            </a:r>
          </a:p>
          <a:p>
            <a:pPr eaLnBrk="1" hangingPunct="1"/>
            <a:r>
              <a:rPr lang="en-US" sz="2800" dirty="0" smtClean="0"/>
              <a:t>2. </a:t>
            </a:r>
            <a:r>
              <a:rPr lang="en-US" sz="2800" dirty="0" smtClean="0"/>
              <a:t>Use </a:t>
            </a:r>
            <a:r>
              <a:rPr lang="en-US" sz="2800" dirty="0"/>
              <a:t>Pythagorean </a:t>
            </a:r>
            <a:r>
              <a:rPr lang="en-US" sz="2800" dirty="0" smtClean="0"/>
              <a:t>trig identity to find sin or cos</a:t>
            </a:r>
            <a:endParaRPr lang="en-US" sz="2800" dirty="0"/>
          </a:p>
          <a:p>
            <a:pPr eaLnBrk="1" hangingPunct="1"/>
            <a:r>
              <a:rPr lang="en-US" sz="2800" dirty="0" smtClean="0"/>
              <a:t>3. </a:t>
            </a:r>
            <a:r>
              <a:rPr lang="en-US" sz="2800" dirty="0"/>
              <a:t>Find other trig </a:t>
            </a:r>
            <a:r>
              <a:rPr lang="en-US" sz="2800" dirty="0" smtClean="0"/>
              <a:t>functions remembering which are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 positive and negative based on the quadrant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7872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Given that cos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 = 8/17 and tan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 &lt; 0, find all six trig functions.</a:t>
            </a:r>
          </a:p>
          <a:p>
            <a:pPr eaLnBrk="1" hangingPunct="1">
              <a:buFontTx/>
              <a:buNone/>
            </a:pPr>
            <a:endParaRPr lang="en-US" smtClean="0"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343400" y="2438400"/>
            <a:ext cx="22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 sz="2000" b="1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1584325" y="4408488"/>
            <a:ext cx="67040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Triangle is in 4</a:t>
            </a:r>
            <a:r>
              <a:rPr lang="en-US" sz="2800" baseline="30000"/>
              <a:t>th</a:t>
            </a:r>
            <a:r>
              <a:rPr lang="en-US" sz="2800"/>
              <a:t> quadrant because that is</a:t>
            </a:r>
          </a:p>
          <a:p>
            <a:pPr eaLnBrk="1" hangingPunct="1"/>
            <a:r>
              <a:rPr lang="en-US" sz="2800"/>
              <a:t>where cos is positive and tan is negative</a:t>
            </a:r>
          </a:p>
        </p:txBody>
      </p:sp>
      <p:graphicFrame>
        <p:nvGraphicFramePr>
          <p:cNvPr id="72716" name="Object 12"/>
          <p:cNvGraphicFramePr>
            <a:graphicFrameLocks noChangeAspect="1"/>
          </p:cNvGraphicFramePr>
          <p:nvPr/>
        </p:nvGraphicFramePr>
        <p:xfrm>
          <a:off x="2819400" y="6218238"/>
          <a:ext cx="367347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2260600" imgH="393700" progId="Equation.DSMT4">
                  <p:embed/>
                </p:oleObj>
              </mc:Choice>
              <mc:Fallback>
                <p:oleObj name="Equation" r:id="rId3" imgW="22606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218238"/>
                        <a:ext cx="367347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7" name="Object 13"/>
          <p:cNvGraphicFramePr>
            <a:graphicFrameLocks noChangeAspect="1"/>
          </p:cNvGraphicFramePr>
          <p:nvPr/>
        </p:nvGraphicFramePr>
        <p:xfrm>
          <a:off x="2886075" y="5410200"/>
          <a:ext cx="36941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5" imgW="2273300" imgH="393700" progId="Equation.DSMT4">
                  <p:embed/>
                </p:oleObj>
              </mc:Choice>
              <mc:Fallback>
                <p:oleObj name="Equation" r:id="rId5" imgW="22733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5410200"/>
                        <a:ext cx="3694113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Hotseat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Right Triangle Trigonometry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 Question – How can right triangles help solve real world applications?</a:t>
            </a:r>
          </a:p>
        </p:txBody>
      </p:sp>
      <p:pic>
        <p:nvPicPr>
          <p:cNvPr id="4100" name="Picture 5" descr="MCj029065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47800"/>
            <a:ext cx="22177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Pythagorean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a rt </a:t>
            </a:r>
            <a:r>
              <a:rPr lang="el-GR" b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Δ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square of the length of the hypotenuse is equal to the sum of the squares of the lengths of the legs.</a:t>
            </a:r>
          </a:p>
        </p:txBody>
      </p:sp>
      <p:pic>
        <p:nvPicPr>
          <p:cNvPr id="66564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3081338"/>
            <a:ext cx="4953000" cy="3776662"/>
          </a:xfrm>
          <a:noFill/>
        </p:spPr>
      </p:pic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057400" y="57912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__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 rot="5400000">
            <a:off x="2486819" y="6250781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__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676400" y="5029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a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191000" y="61722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b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4191000" y="41148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c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867400" y="35814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= a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+b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>
    <p:random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  <p:bldP spid="66565" grpId="0"/>
      <p:bldP spid="66566" grpId="0"/>
      <p:bldP spid="66567" grpId="0"/>
      <p:bldP spid="66568" grpId="0"/>
      <p:bldP spid="66569" grpId="0"/>
      <p:bldP spid="665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rewrite the Pythagorean theorem for the special right triangles in a unit circle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We can also rewrite this using the sin/cos relationship on the unit circle</a:t>
            </a:r>
          </a:p>
          <a:p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This is called a Pythagorean trig identity (more on this later!)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8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855149"/>
            <a:ext cx="8305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99"/>
                </a:solidFill>
                <a:latin typeface="Times New Roman" pitchFamily="18" charset="0"/>
              </a:rPr>
              <a:t>Given 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</a:rPr>
              <a:t>a trig function (assuming 1</a:t>
            </a:r>
            <a:r>
              <a:rPr lang="en-US" sz="2800" baseline="30000" dirty="0" smtClean="0">
                <a:solidFill>
                  <a:srgbClr val="000099"/>
                </a:solidFill>
                <a:latin typeface="Times New Roman" pitchFamily="18" charset="0"/>
              </a:rPr>
              <a:t>st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</a:rPr>
              <a:t> quadrant), find other 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</a:rPr>
              <a:t>5 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</a:rPr>
              <a:t>trig functions</a:t>
            </a:r>
            <a:endParaRPr lang="en-US" sz="28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33400" y="3481120"/>
            <a:ext cx="837440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</a:rPr>
              <a:t>Step 2: Find the other ratios using </a:t>
            </a:r>
            <a:r>
              <a:rPr lang="en-US" sz="2800" dirty="0" smtClean="0">
                <a:latin typeface="Times New Roman" pitchFamily="18" charset="0"/>
              </a:rPr>
              <a:t>what we learned about</a:t>
            </a:r>
          </a:p>
          <a:p>
            <a:pPr eaLnBrk="1" hangingPunct="1"/>
            <a:r>
              <a:rPr lang="en-US" sz="2800" dirty="0">
                <a:latin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</a:rPr>
              <a:t>rig ratios</a:t>
            </a:r>
            <a:endParaRPr lang="en-CA" sz="2800" dirty="0">
              <a:latin typeface="Times New Roman" pitchFamily="18" charset="0"/>
            </a:endParaRPr>
          </a:p>
        </p:txBody>
      </p:sp>
      <p:sp>
        <p:nvSpPr>
          <p:cNvPr id="12299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61200"/>
            <a:ext cx="774700" cy="1143000"/>
          </a:xfrm>
        </p:spPr>
        <p:txBody>
          <a:bodyPr/>
          <a:lstStyle/>
          <a:p>
            <a:pPr eaLnBrk="1" hangingPunct="1"/>
            <a:r>
              <a:rPr lang="en-US" sz="800" smtClean="0"/>
              <a:t>Example: Six Trig Ratios</a:t>
            </a:r>
            <a:endParaRPr lang="en-CA" sz="800" smtClean="0"/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533400" y="237355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99"/>
                </a:solidFill>
                <a:latin typeface="Times New Roman" pitchFamily="18" charset="0"/>
              </a:rPr>
              <a:t>Step 1: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Use the Pythagorean trig identity to find sin or cos</a:t>
            </a:r>
            <a:endParaRPr lang="en-US" sz="2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67634"/>
            <a:ext cx="398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type of problem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  <p:bldP spid="921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22396" y="284843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99"/>
                </a:solidFill>
                <a:latin typeface="Times New Roman" pitchFamily="18" charset="0"/>
              </a:rPr>
              <a:t>Given that               , calculate the other trigonometric functions for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</a:t>
            </a:r>
            <a:r>
              <a:rPr lang="en-US" sz="2800" i="1" dirty="0"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</a:rPr>
              <a:t> . 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685800" y="3216275"/>
            <a:ext cx="6442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Step 2: Find the other ratios using formulas.</a:t>
            </a:r>
            <a:endParaRPr lang="en-CA" sz="2800">
              <a:latin typeface="Times New Roman" pitchFamily="18" charset="0"/>
            </a:endParaRPr>
          </a:p>
        </p:txBody>
      </p:sp>
      <p:grpSp>
        <p:nvGrpSpPr>
          <p:cNvPr id="92172" name="Group 12"/>
          <p:cNvGrpSpPr>
            <a:grpSpLocks/>
          </p:cNvGrpSpPr>
          <p:nvPr/>
        </p:nvGrpSpPr>
        <p:grpSpPr bwMode="auto">
          <a:xfrm>
            <a:off x="2514600" y="3752850"/>
            <a:ext cx="1347788" cy="744538"/>
            <a:chOff x="1584" y="2364"/>
            <a:chExt cx="849" cy="469"/>
          </a:xfrm>
        </p:grpSpPr>
        <p:sp>
          <p:nvSpPr>
            <p:cNvPr id="12312" name="Text Box 13"/>
            <p:cNvSpPr txBox="1">
              <a:spLocks noChangeArrowheads="1"/>
            </p:cNvSpPr>
            <p:nvPr/>
          </p:nvSpPr>
          <p:spPr bwMode="auto">
            <a:xfrm>
              <a:off x="1584" y="2441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sin </a:t>
              </a:r>
              <a:r>
                <a:rPr lang="en-US" sz="2400" i="1">
                  <a:latin typeface="Times New Roman" pitchFamily="18" charset="0"/>
                  <a:sym typeface="Euclid Symbol" pitchFamily="18" charset="2"/>
                </a:rPr>
                <a:t></a:t>
              </a:r>
              <a:r>
                <a:rPr lang="en-US" sz="2400">
                  <a:latin typeface="Times New Roman" pitchFamily="18" charset="0"/>
                </a:rPr>
                <a:t>  =</a:t>
              </a:r>
              <a:endParaRPr lang="en-CA" sz="2400">
                <a:latin typeface="Times New Roman" pitchFamily="18" charset="0"/>
              </a:endParaRPr>
            </a:p>
          </p:txBody>
        </p:sp>
        <p:graphicFrame>
          <p:nvGraphicFramePr>
            <p:cNvPr id="12313" name="Object 14"/>
            <p:cNvGraphicFramePr>
              <a:graphicFrameLocks noChangeAspect="1"/>
            </p:cNvGraphicFramePr>
            <p:nvPr/>
          </p:nvGraphicFramePr>
          <p:xfrm>
            <a:off x="2251" y="2364"/>
            <a:ext cx="182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2" name="Equation" r:id="rId4" imgW="142943" imgH="380910" progId="Equation.DSMT4">
                    <p:embed/>
                  </p:oleObj>
                </mc:Choice>
                <mc:Fallback>
                  <p:oleObj name="Equation" r:id="rId4" imgW="142943" imgH="38091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1" y="2364"/>
                          <a:ext cx="182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175" name="Group 15"/>
          <p:cNvGrpSpPr>
            <a:grpSpLocks/>
          </p:cNvGrpSpPr>
          <p:nvPr/>
        </p:nvGrpSpPr>
        <p:grpSpPr bwMode="auto">
          <a:xfrm>
            <a:off x="2514600" y="5791200"/>
            <a:ext cx="1347788" cy="744538"/>
            <a:chOff x="1584" y="2908"/>
            <a:chExt cx="849" cy="469"/>
          </a:xfrm>
        </p:grpSpPr>
        <p:sp>
          <p:nvSpPr>
            <p:cNvPr id="12310" name="Text Box 16"/>
            <p:cNvSpPr txBox="1">
              <a:spLocks noChangeArrowheads="1"/>
            </p:cNvSpPr>
            <p:nvPr/>
          </p:nvSpPr>
          <p:spPr bwMode="auto">
            <a:xfrm>
              <a:off x="1584" y="2992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tan </a:t>
              </a:r>
              <a:r>
                <a:rPr lang="en-US" sz="2400" i="1">
                  <a:latin typeface="Times New Roman" pitchFamily="18" charset="0"/>
                  <a:sym typeface="Euclid Symbol" pitchFamily="18" charset="2"/>
                </a:rPr>
                <a:t></a:t>
              </a:r>
              <a:r>
                <a:rPr lang="en-US" sz="2400">
                  <a:latin typeface="Times New Roman" pitchFamily="18" charset="0"/>
                </a:rPr>
                <a:t>  =</a:t>
              </a:r>
              <a:endParaRPr lang="en-CA" sz="2400">
                <a:latin typeface="Times New Roman" pitchFamily="18" charset="0"/>
              </a:endParaRPr>
            </a:p>
          </p:txBody>
        </p:sp>
        <p:graphicFrame>
          <p:nvGraphicFramePr>
            <p:cNvPr id="12311" name="Object 17"/>
            <p:cNvGraphicFramePr>
              <a:graphicFrameLocks noChangeAspect="1"/>
            </p:cNvGraphicFramePr>
            <p:nvPr/>
          </p:nvGraphicFramePr>
          <p:xfrm>
            <a:off x="2251" y="2908"/>
            <a:ext cx="182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3" name="Equation" r:id="rId6" imgW="142943" imgH="380910" progId="Equation.DSMT4">
                    <p:embed/>
                  </p:oleObj>
                </mc:Choice>
                <mc:Fallback>
                  <p:oleObj name="Equation" r:id="rId6" imgW="142943" imgH="38091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1" y="2908"/>
                          <a:ext cx="182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178" name="Group 18"/>
          <p:cNvGrpSpPr>
            <a:grpSpLocks/>
          </p:cNvGrpSpPr>
          <p:nvPr/>
        </p:nvGrpSpPr>
        <p:grpSpPr bwMode="auto">
          <a:xfrm>
            <a:off x="5181600" y="4724400"/>
            <a:ext cx="1323975" cy="744538"/>
            <a:chOff x="1584" y="3395"/>
            <a:chExt cx="834" cy="469"/>
          </a:xfrm>
        </p:grpSpPr>
        <p:sp>
          <p:nvSpPr>
            <p:cNvPr id="12308" name="Text Box 19"/>
            <p:cNvSpPr txBox="1">
              <a:spLocks noChangeArrowheads="1"/>
            </p:cNvSpPr>
            <p:nvPr/>
          </p:nvSpPr>
          <p:spPr bwMode="auto">
            <a:xfrm>
              <a:off x="1584" y="3484"/>
              <a:ext cx="7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sec </a:t>
              </a:r>
              <a:r>
                <a:rPr lang="en-US" sz="2400" i="1">
                  <a:latin typeface="Times New Roman" pitchFamily="18" charset="0"/>
                  <a:sym typeface="Euclid Symbol" pitchFamily="18" charset="2"/>
                </a:rPr>
                <a:t></a:t>
              </a:r>
              <a:r>
                <a:rPr lang="en-US" sz="2400">
                  <a:latin typeface="Times New Roman" pitchFamily="18" charset="0"/>
                </a:rPr>
                <a:t>  =</a:t>
              </a:r>
              <a:endParaRPr lang="en-CA" sz="2400">
                <a:latin typeface="Times New Roman" pitchFamily="18" charset="0"/>
              </a:endParaRPr>
            </a:p>
          </p:txBody>
        </p:sp>
        <p:graphicFrame>
          <p:nvGraphicFramePr>
            <p:cNvPr id="12309" name="Object 20"/>
            <p:cNvGraphicFramePr>
              <a:graphicFrameLocks noChangeAspect="1"/>
            </p:cNvGraphicFramePr>
            <p:nvPr/>
          </p:nvGraphicFramePr>
          <p:xfrm>
            <a:off x="2251" y="3395"/>
            <a:ext cx="167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4" name="Equation" r:id="rId8" imgW="133485" imgH="380910" progId="Equation.DSMT4">
                    <p:embed/>
                  </p:oleObj>
                </mc:Choice>
                <mc:Fallback>
                  <p:oleObj name="Equation" r:id="rId8" imgW="133485" imgH="38091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1" y="3395"/>
                          <a:ext cx="167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181" name="Group 21"/>
          <p:cNvGrpSpPr>
            <a:grpSpLocks/>
          </p:cNvGrpSpPr>
          <p:nvPr/>
        </p:nvGrpSpPr>
        <p:grpSpPr bwMode="auto">
          <a:xfrm>
            <a:off x="2514600" y="4724400"/>
            <a:ext cx="1576388" cy="744538"/>
            <a:chOff x="3291" y="2364"/>
            <a:chExt cx="993" cy="469"/>
          </a:xfrm>
        </p:grpSpPr>
        <p:sp>
          <p:nvSpPr>
            <p:cNvPr id="12306" name="Text Box 22"/>
            <p:cNvSpPr txBox="1">
              <a:spLocks noChangeArrowheads="1"/>
            </p:cNvSpPr>
            <p:nvPr/>
          </p:nvSpPr>
          <p:spPr bwMode="auto">
            <a:xfrm>
              <a:off x="3291" y="2441"/>
              <a:ext cx="9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>
                  <a:latin typeface="Times New Roman" pitchFamily="18" charset="0"/>
                </a:rPr>
                <a:t>cos </a:t>
              </a:r>
              <a:r>
                <a:rPr lang="en-US" sz="2400" i="1" dirty="0">
                  <a:latin typeface="Times New Roman" pitchFamily="18" charset="0"/>
                  <a:sym typeface="Euclid Symbol" pitchFamily="18" charset="2"/>
                </a:rPr>
                <a:t></a:t>
              </a:r>
              <a:r>
                <a:rPr lang="en-US" sz="2400" dirty="0">
                  <a:latin typeface="Times New Roman" pitchFamily="18" charset="0"/>
                </a:rPr>
                <a:t>  =</a:t>
              </a:r>
              <a:endParaRPr lang="en-CA" sz="2400" dirty="0">
                <a:latin typeface="Times New Roman" pitchFamily="18" charset="0"/>
              </a:endParaRPr>
            </a:p>
          </p:txBody>
        </p:sp>
        <p:graphicFrame>
          <p:nvGraphicFramePr>
            <p:cNvPr id="12307" name="Object 23"/>
            <p:cNvGraphicFramePr>
              <a:graphicFrameLocks noChangeAspect="1"/>
            </p:cNvGraphicFramePr>
            <p:nvPr/>
          </p:nvGraphicFramePr>
          <p:xfrm>
            <a:off x="3984" y="2364"/>
            <a:ext cx="167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5" name="Equation" r:id="rId10" imgW="133485" imgH="380910" progId="Equation.DSMT4">
                    <p:embed/>
                  </p:oleObj>
                </mc:Choice>
                <mc:Fallback>
                  <p:oleObj name="Equation" r:id="rId10" imgW="133485" imgH="38091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2364"/>
                          <a:ext cx="167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184" name="Group 24"/>
          <p:cNvGrpSpPr>
            <a:grpSpLocks/>
          </p:cNvGrpSpPr>
          <p:nvPr/>
        </p:nvGrpSpPr>
        <p:grpSpPr bwMode="auto">
          <a:xfrm>
            <a:off x="5257800" y="5791200"/>
            <a:ext cx="1439863" cy="744538"/>
            <a:chOff x="3291" y="2908"/>
            <a:chExt cx="907" cy="469"/>
          </a:xfrm>
        </p:grpSpPr>
        <p:sp>
          <p:nvSpPr>
            <p:cNvPr id="12304" name="Text Box 25"/>
            <p:cNvSpPr txBox="1">
              <a:spLocks noChangeArrowheads="1"/>
            </p:cNvSpPr>
            <p:nvPr/>
          </p:nvSpPr>
          <p:spPr bwMode="auto">
            <a:xfrm>
              <a:off x="3291" y="2992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cot </a:t>
              </a:r>
              <a:r>
                <a:rPr lang="en-US" sz="2400" i="1">
                  <a:latin typeface="Times New Roman" pitchFamily="18" charset="0"/>
                  <a:sym typeface="Euclid Symbol" pitchFamily="18" charset="2"/>
                </a:rPr>
                <a:t></a:t>
              </a:r>
              <a:r>
                <a:rPr lang="en-US" sz="2400">
                  <a:latin typeface="Times New Roman" pitchFamily="18" charset="0"/>
                </a:rPr>
                <a:t>  =</a:t>
              </a:r>
              <a:endParaRPr lang="en-CA" sz="2400">
                <a:latin typeface="Times New Roman" pitchFamily="18" charset="0"/>
              </a:endParaRPr>
            </a:p>
          </p:txBody>
        </p:sp>
        <p:graphicFrame>
          <p:nvGraphicFramePr>
            <p:cNvPr id="12305" name="Object 26"/>
            <p:cNvGraphicFramePr>
              <a:graphicFrameLocks noChangeAspect="1"/>
            </p:cNvGraphicFramePr>
            <p:nvPr/>
          </p:nvGraphicFramePr>
          <p:xfrm>
            <a:off x="4016" y="2908"/>
            <a:ext cx="182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6" name="Equation" r:id="rId12" imgW="142943" imgH="380910" progId="Equation.DSMT4">
                    <p:embed/>
                  </p:oleObj>
                </mc:Choice>
                <mc:Fallback>
                  <p:oleObj name="Equation" r:id="rId12" imgW="142943" imgH="38091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6" y="2908"/>
                          <a:ext cx="182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187" name="Group 27"/>
          <p:cNvGrpSpPr>
            <a:grpSpLocks/>
          </p:cNvGrpSpPr>
          <p:nvPr/>
        </p:nvGrpSpPr>
        <p:grpSpPr bwMode="auto">
          <a:xfrm>
            <a:off x="5105400" y="3733800"/>
            <a:ext cx="1504950" cy="744538"/>
            <a:chOff x="3291" y="3395"/>
            <a:chExt cx="948" cy="469"/>
          </a:xfrm>
        </p:grpSpPr>
        <p:sp>
          <p:nvSpPr>
            <p:cNvPr id="12302" name="Text Box 28"/>
            <p:cNvSpPr txBox="1">
              <a:spLocks noChangeArrowheads="1"/>
            </p:cNvSpPr>
            <p:nvPr/>
          </p:nvSpPr>
          <p:spPr bwMode="auto">
            <a:xfrm rot="10800000" flipV="1">
              <a:off x="3291" y="3484"/>
              <a:ext cx="9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csc </a:t>
              </a:r>
              <a:r>
                <a:rPr lang="en-US" sz="2400" i="1">
                  <a:latin typeface="Times New Roman" pitchFamily="18" charset="0"/>
                  <a:sym typeface="Euclid Symbol" pitchFamily="18" charset="2"/>
                </a:rPr>
                <a:t></a:t>
              </a:r>
              <a:r>
                <a:rPr lang="en-US" sz="2400">
                  <a:latin typeface="Times New Roman" pitchFamily="18" charset="0"/>
                </a:rPr>
                <a:t>  =</a:t>
              </a:r>
              <a:endParaRPr lang="en-CA" sz="2400">
                <a:latin typeface="Times New Roman" pitchFamily="18" charset="0"/>
              </a:endParaRPr>
            </a:p>
          </p:txBody>
        </p:sp>
        <p:graphicFrame>
          <p:nvGraphicFramePr>
            <p:cNvPr id="12303" name="Object 29"/>
            <p:cNvGraphicFramePr>
              <a:graphicFrameLocks noChangeAspect="1"/>
            </p:cNvGraphicFramePr>
            <p:nvPr/>
          </p:nvGraphicFramePr>
          <p:xfrm>
            <a:off x="4008" y="3395"/>
            <a:ext cx="182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7" name="Equation" r:id="rId14" imgW="142943" imgH="380910" progId="Equation.DSMT4">
                    <p:embed/>
                  </p:oleObj>
                </mc:Choice>
                <mc:Fallback>
                  <p:oleObj name="Equation" r:id="rId14" imgW="142943" imgH="38091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8" y="3395"/>
                          <a:ext cx="182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9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61200"/>
            <a:ext cx="774700" cy="1143000"/>
          </a:xfrm>
        </p:spPr>
        <p:txBody>
          <a:bodyPr/>
          <a:lstStyle/>
          <a:p>
            <a:pPr eaLnBrk="1" hangingPunct="1"/>
            <a:r>
              <a:rPr lang="en-US" sz="800" smtClean="0"/>
              <a:t>Example: Six Trig Ratios</a:t>
            </a:r>
            <a:endParaRPr lang="en-CA" sz="800" smtClean="0"/>
          </a:p>
        </p:txBody>
      </p:sp>
      <p:graphicFrame>
        <p:nvGraphicFramePr>
          <p:cNvPr id="1230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41502"/>
              </p:ext>
            </p:extLst>
          </p:nvPr>
        </p:nvGraphicFramePr>
        <p:xfrm>
          <a:off x="2362200" y="286518"/>
          <a:ext cx="1219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Equation" r:id="rId16" imgW="672808" imgH="304668" progId="Equation.DSMT4">
                  <p:embed/>
                </p:oleObj>
              </mc:Choice>
              <mc:Fallback>
                <p:oleObj name="Equation" r:id="rId16" imgW="672808" imgH="304668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6518"/>
                        <a:ext cx="12192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990600" y="1676400"/>
            <a:ext cx="32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99"/>
                </a:solidFill>
                <a:latin typeface="Times New Roman" pitchFamily="18" charset="0"/>
              </a:rPr>
              <a:t>Step 1: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</a:rPr>
              <a:t>Use Pythagorean trig identity to find cos</a:t>
            </a:r>
            <a:endParaRPr lang="en-US" sz="2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4612006" y="1770063"/>
            <a:ext cx="1576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</a:rPr>
              <a:t>cos </a:t>
            </a:r>
            <a:r>
              <a:rPr lang="en-US" sz="2400" i="1" dirty="0">
                <a:latin typeface="Times New Roman" pitchFamily="18" charset="0"/>
                <a:sym typeface="Euclid Symbol" pitchFamily="18" charset="2"/>
              </a:rPr>
              <a:t></a:t>
            </a:r>
            <a:r>
              <a:rPr lang="en-US" sz="2400" dirty="0">
                <a:latin typeface="Times New Roman" pitchFamily="18" charset="0"/>
              </a:rPr>
              <a:t>  =</a:t>
            </a:r>
            <a:endParaRPr lang="en-CA" sz="2400" dirty="0">
              <a:latin typeface="Times New Roman" pitchFamily="18" charset="0"/>
            </a:endParaRPr>
          </a:p>
        </p:txBody>
      </p:sp>
      <p:graphicFrame>
        <p:nvGraphicFramePr>
          <p:cNvPr id="3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523122"/>
              </p:ext>
            </p:extLst>
          </p:nvPr>
        </p:nvGraphicFramePr>
        <p:xfrm>
          <a:off x="5674518" y="1671638"/>
          <a:ext cx="26511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" name="Equation" r:id="rId18" imgW="133485" imgH="380910" progId="Equation.DSMT4">
                  <p:embed/>
                </p:oleObj>
              </mc:Choice>
              <mc:Fallback>
                <p:oleObj name="Equation" r:id="rId18" imgW="133485" imgH="38091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518" y="1671638"/>
                        <a:ext cx="26511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  <p:bldP spid="9219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457200"/>
            <a:ext cx="6096000" cy="889000"/>
          </a:xfrm>
        </p:spPr>
        <p:txBody>
          <a:bodyPr/>
          <a:lstStyle/>
          <a:p>
            <a:pPr eaLnBrk="1" hangingPunct="1"/>
            <a:r>
              <a:rPr lang="en-US" smtClean="0"/>
              <a:t>More examples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685800" y="1500188"/>
            <a:ext cx="605005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/>
              <a:t>Given that sin    = 7/25, </a:t>
            </a:r>
            <a:r>
              <a:rPr lang="en-US" sz="3200" dirty="0" smtClean="0"/>
              <a:t>find </a:t>
            </a:r>
            <a:r>
              <a:rPr lang="en-US" sz="3200" dirty="0"/>
              <a:t>cos 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Given that tan    = ¾, </a:t>
            </a:r>
            <a:r>
              <a:rPr lang="en-US" sz="3200" dirty="0" smtClean="0"/>
              <a:t>find </a:t>
            </a:r>
            <a:r>
              <a:rPr lang="en-US" sz="3200" dirty="0"/>
              <a:t>sin </a:t>
            </a:r>
          </a:p>
          <a:p>
            <a:pPr eaLnBrk="1" hangingPunct="1"/>
            <a:endParaRPr lang="en-US" sz="3200" dirty="0"/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3276600" y="1500188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3" imgW="126725" imgH="177415" progId="Equation.DSMT4">
                  <p:embed/>
                </p:oleObj>
              </mc:Choice>
              <mc:Fallback>
                <p:oleObj name="Equation" r:id="rId3" imgW="126725" imgH="17741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00188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007741"/>
              </p:ext>
            </p:extLst>
          </p:nvPr>
        </p:nvGraphicFramePr>
        <p:xfrm>
          <a:off x="3330384" y="2559082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5" imgW="126725" imgH="177415" progId="Equation.DSMT4">
                  <p:embed/>
                </p:oleObj>
              </mc:Choice>
              <mc:Fallback>
                <p:oleObj name="Equation" r:id="rId5" imgW="126725" imgH="17741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384" y="2559082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375706"/>
              </p:ext>
            </p:extLst>
          </p:nvPr>
        </p:nvGraphicFramePr>
        <p:xfrm>
          <a:off x="6002400" y="2548860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6" imgW="126725" imgH="177415" progId="Equation.DSMT4">
                  <p:embed/>
                </p:oleObj>
              </mc:Choice>
              <mc:Fallback>
                <p:oleObj name="Equation" r:id="rId6" imgW="126725" imgH="17741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400" y="2548860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013780"/>
              </p:ext>
            </p:extLst>
          </p:nvPr>
        </p:nvGraphicFramePr>
        <p:xfrm>
          <a:off x="6477000" y="1600200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600200"/>
                        <a:ext cx="327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type - Given a point, find all trig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1. Draw right triangle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Label theta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 Label sides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4. Use Pythagorean theorem to find missing side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5. Find all 6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Given the point (-4,10) find the values of the six trig function of the angle. </a:t>
            </a:r>
          </a:p>
        </p:txBody>
      </p:sp>
      <p:pic>
        <p:nvPicPr>
          <p:cNvPr id="59396" name="Picture 4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40386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657600" y="2590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/>
              <a:t>(-4,10)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7525" y="2478088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1. Plot point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33400" y="2895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2. Draw rt triangle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V="1">
            <a:off x="4038600" y="2895600"/>
            <a:ext cx="0" cy="1524000"/>
          </a:xfrm>
          <a:prstGeom prst="lin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4038600" y="4419600"/>
            <a:ext cx="685800" cy="0"/>
          </a:xfrm>
          <a:prstGeom prst="lin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038600" y="2895600"/>
            <a:ext cx="685800" cy="1524000"/>
          </a:xfrm>
          <a:prstGeom prst="lin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33400" y="3429000"/>
            <a:ext cx="2101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3. Label angle</a:t>
            </a:r>
          </a:p>
          <a:p>
            <a:pPr eaLnBrk="1" hangingPunct="1"/>
            <a:r>
              <a:rPr lang="en-US"/>
              <a:t>and sides</a:t>
            </a:r>
          </a:p>
        </p:txBody>
      </p:sp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4495800" y="4191000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4" imgW="126725" imgH="177415" progId="Equation.DSMT4">
                  <p:embed/>
                </p:oleObj>
              </mc:Choice>
              <mc:Fallback>
                <p:oleObj name="Equation" r:id="rId4" imgW="126725" imgH="17741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191000"/>
                        <a:ext cx="1270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641725" y="3541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66"/>
                </a:solidFill>
              </a:rPr>
              <a:t>10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41910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33400" y="4343400"/>
            <a:ext cx="2197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4. Use Pyt. Th.</a:t>
            </a:r>
          </a:p>
          <a:p>
            <a:pPr eaLnBrk="1" hangingPunct="1"/>
            <a:r>
              <a:rPr lang="en-US"/>
              <a:t>to find 3</a:t>
            </a:r>
            <a:r>
              <a:rPr lang="en-US" baseline="30000"/>
              <a:t>rd</a:t>
            </a:r>
            <a:r>
              <a:rPr lang="en-US"/>
              <a:t>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10" name="Text Box 18"/>
              <p:cNvSpPr txBox="1">
                <a:spLocks noChangeArrowheads="1"/>
              </p:cNvSpPr>
              <p:nvPr/>
            </p:nvSpPr>
            <p:spPr bwMode="auto">
              <a:xfrm>
                <a:off x="4495800" y="3429000"/>
                <a:ext cx="740203" cy="3954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 dirty="0" smtClean="0">
                    <a:solidFill>
                      <a:srgbClr val="FF0066"/>
                    </a:solidFill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𝟐𝟗</m:t>
                        </m:r>
                      </m:e>
                    </m:rad>
                  </m:oMath>
                </a14:m>
                <a:endParaRPr lang="en-US" b="1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59410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800" y="3429000"/>
                <a:ext cx="740203" cy="395429"/>
              </a:xfrm>
              <a:prstGeom prst="rect">
                <a:avLst/>
              </a:prstGeom>
              <a:blipFill rotWithShape="1">
                <a:blip r:embed="rId6"/>
                <a:stretch>
                  <a:fillRect l="-7438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170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5. Find trig </a:t>
            </a:r>
          </a:p>
          <a:p>
            <a:pPr eaLnBrk="1" hangingPunct="1"/>
            <a:r>
              <a:rPr lang="en-US"/>
              <a:t>functions</a:t>
            </a:r>
          </a:p>
        </p:txBody>
      </p:sp>
      <p:graphicFrame>
        <p:nvGraphicFramePr>
          <p:cNvPr id="594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30851"/>
              </p:ext>
            </p:extLst>
          </p:nvPr>
        </p:nvGraphicFramePr>
        <p:xfrm>
          <a:off x="5791200" y="2238375"/>
          <a:ext cx="3033712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7" imgW="1866600" imgH="1295280" progId="Equation.DSMT4">
                  <p:embed/>
                </p:oleObj>
              </mc:Choice>
              <mc:Fallback>
                <p:oleObj name="Equation" r:id="rId7" imgW="1866600" imgH="12952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38375"/>
                        <a:ext cx="3033712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740750"/>
              </p:ext>
            </p:extLst>
          </p:nvPr>
        </p:nvGraphicFramePr>
        <p:xfrm>
          <a:off x="6981825" y="4410075"/>
          <a:ext cx="1423988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9" imgW="876240" imgH="1282680" progId="Equation.DSMT4">
                  <p:embed/>
                </p:oleObj>
              </mc:Choice>
              <mc:Fallback>
                <p:oleObj name="Equation" r:id="rId9" imgW="876240" imgH="12826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4410075"/>
                        <a:ext cx="1423988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/>
      <p:bldP spid="59399" grpId="0"/>
      <p:bldP spid="59400" grpId="0"/>
      <p:bldP spid="59402" grpId="0" animBg="1"/>
      <p:bldP spid="59403" grpId="0" animBg="1"/>
      <p:bldP spid="59404" grpId="0" animBg="1"/>
      <p:bldP spid="59405" grpId="0"/>
      <p:bldP spid="59407" grpId="0"/>
      <p:bldP spid="59408" grpId="0"/>
      <p:bldP spid="59409" grpId="0"/>
      <p:bldP spid="59410" grpId="0"/>
      <p:bldP spid="594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553</Words>
  <Application>Microsoft Office PowerPoint</Application>
  <PresentationFormat>On-screen Show (4:3)</PresentationFormat>
  <Paragraphs>115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Cambria Math</vt:lpstr>
      <vt:lpstr>Euclid Symbol</vt:lpstr>
      <vt:lpstr>Symbol</vt:lpstr>
      <vt:lpstr>Times New Roman</vt:lpstr>
      <vt:lpstr>Default Design</vt:lpstr>
      <vt:lpstr>iRespondQuestionMaster</vt:lpstr>
      <vt:lpstr>iRespondGraphMaster</vt:lpstr>
      <vt:lpstr>Equation</vt:lpstr>
      <vt:lpstr>Table of Contents 3. Right Triangle Trigonometry</vt:lpstr>
      <vt:lpstr>Right Triangle Trigonometry</vt:lpstr>
      <vt:lpstr>The Pythagorean theorem</vt:lpstr>
      <vt:lpstr>Pythagorean Theorem</vt:lpstr>
      <vt:lpstr>Example: Six Trig Ratios</vt:lpstr>
      <vt:lpstr>Example: Six Trig Ratios</vt:lpstr>
      <vt:lpstr>More examples</vt:lpstr>
      <vt:lpstr>2nd type - Given a point, find all trig functions</vt:lpstr>
      <vt:lpstr>Example</vt:lpstr>
      <vt:lpstr>Example</vt:lpstr>
      <vt:lpstr>Last type of problem</vt:lpstr>
      <vt:lpstr>Always Study Trig Carefully</vt:lpstr>
      <vt:lpstr>Steps</vt:lpstr>
      <vt:lpstr>Example</vt:lpstr>
      <vt:lpstr>Assessment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9.5 Addition, Subtraction, and Complex Fractions</dc:title>
  <dc:creator>julie.geoghagan</dc:creator>
  <cp:lastModifiedBy>Susan Ryan</cp:lastModifiedBy>
  <cp:revision>45</cp:revision>
  <dcterms:created xsi:type="dcterms:W3CDTF">2004-02-27T15:02:26Z</dcterms:created>
  <dcterms:modified xsi:type="dcterms:W3CDTF">2015-07-29T23:59:16Z</dcterms:modified>
</cp:coreProperties>
</file>