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92" r:id="rId6"/>
    <p:sldId id="293" r:id="rId7"/>
    <p:sldId id="294" r:id="rId8"/>
    <p:sldId id="291" r:id="rId9"/>
    <p:sldId id="280" r:id="rId10"/>
    <p:sldId id="303" r:id="rId11"/>
    <p:sldId id="295" r:id="rId12"/>
    <p:sldId id="304" r:id="rId13"/>
    <p:sldId id="296" r:id="rId14"/>
    <p:sldId id="305" r:id="rId15"/>
    <p:sldId id="298" r:id="rId16"/>
    <p:sldId id="300" r:id="rId17"/>
    <p:sldId id="301" r:id="rId18"/>
    <p:sldId id="306" r:id="rId19"/>
    <p:sldId id="299" r:id="rId20"/>
    <p:sldId id="307" r:id="rId21"/>
    <p:sldId id="308" r:id="rId22"/>
    <p:sldId id="281" r:id="rId23"/>
    <p:sldId id="302" r:id="rId24"/>
    <p:sldId id="261" r:id="rId25"/>
    <p:sldId id="284" r:id="rId26"/>
    <p:sldId id="263" r:id="rId27"/>
    <p:sldId id="265" r:id="rId28"/>
    <p:sldId id="287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4.wmf"/><Relationship Id="rId5" Type="http://schemas.openxmlformats.org/officeDocument/2006/relationships/image" Target="../media/image25.wmf"/><Relationship Id="rId10" Type="http://schemas.openxmlformats.org/officeDocument/2006/relationships/image" Target="../media/image29.wmf"/><Relationship Id="rId4" Type="http://schemas.openxmlformats.org/officeDocument/2006/relationships/image" Target="../media/image24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4.wmf"/><Relationship Id="rId5" Type="http://schemas.openxmlformats.org/officeDocument/2006/relationships/image" Target="../media/image1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A9E60-A500-4120-863B-32BF8922C5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EA3B0-FA32-42C7-B727-AD37C195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1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52096D-00E9-4F84-BC12-83FE2E5DE898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204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579054-F141-47B4-A1E4-4521AACC26FA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22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9C59-28E4-4930-ABF1-29F2EDDD2C18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5FCA-BADC-48A1-9937-5E27DC0C23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83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613A-CF2F-4BD9-9928-6C66F2A25DE3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E211-7BD8-4C21-A151-8372F9D94E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14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F28F-4DAA-4B4C-B4D2-A9504849AD48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EC69-D9C3-471B-AAA8-A1E53FBAD1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8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6300-4024-4BEA-97B4-23E546C74DA0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FD7F-257B-4EB7-ABF3-244B5FB51B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23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52DDA-1784-4B90-BC25-8D651D90FF7D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3E16-9B3D-43B5-8DFC-9CAAA0502F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4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6194-8B8C-489F-A86F-F27F56BA1A37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E58CF-9F7D-4AB0-8F21-9139B20E79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23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4AE63-4E83-47B3-B552-43DDAD22965A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F77A-3D72-4F1A-B39F-551E657849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389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6645-370E-4CDB-ABFE-E23BA57B91D6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B5B05-8B67-4CAB-ABCF-BB143BA30B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82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46B3-99EE-4AD3-A417-3B267E42622F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20CD-D204-4B66-9D67-4417AB4B23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3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109C-9A68-4E0D-BDC4-9DE12315ED84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34D0-35BD-4702-944F-51FA917888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57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4183D-E398-4837-9074-8298BD4B6A38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2316-CD59-41E8-9FDA-E28809B6D9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73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6300-4024-4BEA-97B4-23E546C74DA0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FD7F-257B-4EB7-ABF3-244B5FB51B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237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613A-CF2F-4BD9-9928-6C66F2A25DE3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E211-7BD8-4C21-A151-8372F9D94E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146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F28F-4DAA-4B4C-B4D2-A9504849AD48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EEC69-D9C3-471B-AAA8-A1E53FBAD1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87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6300-4024-4BEA-97B4-23E546C74DA0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FD7F-257B-4EB7-ABF3-244B5FB51B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237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52DDA-1784-4B90-BC25-8D651D90FF7D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3E16-9B3D-43B5-8DFC-9CAAA0502F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41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6194-8B8C-489F-A86F-F27F56BA1A37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E58CF-9F7D-4AB0-8F21-9139B20E79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233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4AE63-4E83-47B3-B552-43DDAD22965A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F77A-3D72-4F1A-B39F-551E657849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38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6645-370E-4CDB-ABFE-E23BA57B91D6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B5B05-8B67-4CAB-ABCF-BB143BA30B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82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46B3-99EE-4AD3-A417-3B267E42622F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20CD-D204-4B66-9D67-4417AB4B23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35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109C-9A68-4E0D-BDC4-9DE12315ED84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34D0-35BD-4702-944F-51FA917888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57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4183D-E398-4837-9074-8298BD4B6A38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2316-CD59-41E8-9FDA-E28809B6D9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73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2DDA-1784-4B90-BC25-8D651D90FF7D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3E16-9B3D-43B5-8DFC-9CAAA0502F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41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613A-CF2F-4BD9-9928-6C66F2A25DE3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E211-7BD8-4C21-A151-8372F9D94E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146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F28F-4DAA-4B4C-B4D2-A9504849AD48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EEC69-D9C3-471B-AAA8-A1E53FBAD1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8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6194-8B8C-489F-A86F-F27F56BA1A37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58CF-9F7D-4AB0-8F21-9139B20E79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23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AE63-4E83-47B3-B552-43DDAD22965A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F77A-3D72-4F1A-B39F-551E657849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38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6645-370E-4CDB-ABFE-E23BA57B91D6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5B05-8B67-4CAB-ABCF-BB143BA30B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8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46B3-99EE-4AD3-A417-3B267E42622F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20CD-D204-4B66-9D67-4417AB4B23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3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109C-9A68-4E0D-BDC4-9DE12315ED84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34D0-35BD-4702-944F-51FA917888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5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183D-E398-4837-9074-8298BD4B6A38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2316-CD59-41E8-9FDA-E28809B6D9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73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85D96-75AC-4208-AA1C-4910963D808D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56ECE7-B356-4665-A946-97B67FD66E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29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30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3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8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8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4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6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jp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7.jpg"/><Relationship Id="rId21" Type="http://schemas.openxmlformats.org/officeDocument/2006/relationships/image" Target="../media/image28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14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4.wmf"/><Relationship Id="rId3" Type="http://schemas.openxmlformats.org/officeDocument/2006/relationships/image" Target="../media/image7.jp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34.  </a:t>
            </a:r>
            <a:r>
              <a:rPr lang="fr-CA" dirty="0" err="1" smtClean="0">
                <a:solidFill>
                  <a:schemeClr val="bg1"/>
                </a:solidFill>
              </a:rPr>
              <a:t>Vectors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" name="AutoShape 4" descr="data:image/jpeg;base64,/9j/4AAQSkZJRgABAQAAAQABAAD/2wCEAAkGBxQSEhUUEhQUFRQUGBcYGBgVGBUVFxQUFBcXGBUcHBQYHCggGBwlHBQVITEhJSkrLi4uFx8zODMsNygtLiwBCgoKDg0OGxAQGiwkICQsLCwsLCwtLCwsLCwsLCwsLCwsLCwsLCwsLCwsLCwsLCwsLCwsLCwsLCwsLCwsLCwsLP/AABEIAN0A5QMBIgACEQEDEQH/xAAbAAABBQEBAAAAAAAAAAAAAAAFAAEDBAYCB//EAEMQAAEDAQUDCQUGAwgDAQAAAAEAAgMRBAUSITEGQVETIlJhcYGRodEWMpKxwQcUQlNi4SNDcjNjgqKy0vDxJHPCFf/EABkBAAIDAQAAAAAAAAAAAAAAAAIDAAEEBf/EAC8RAAICAQMDAwIGAgMBAAAAAAABAhEDEhMhBDFBIlFhQnEFIzKhsdFSgTORwRT/2gAMAwEAAhEDEQA/APGUkkko0CThMnChEIp2pFJqgRNGuqLlidAx8ew6dyZavYjZ2K043zY8DHNbRpw1qCTU68EMpKKthxi5OkZQJBezXpsRYJYKQM5N7My5pcXEUzBxE1XjkrQHECpAJoSKEiuVRuKGGRT7EcWjps7mig0RSwMY5uIntqgzlPYajPw/6RSjaKeRxZo7NEZMoYy6mrjk0d67lssg95jdNxCqR3iaBpcQ2tSN3Wp3Xm0tOebj5aNHcEnQW87CT7yMcQZHEDVuZqMuIos/PeBDqGKh60Us8rCNRqPKpXMEbXOzJI16qEgfVXS8oFZGRWy5uUYzCTjIBOtKFZ232B8Li14ofI969Eu99Bg/FXCPkFpYNiYbU0Cd7j1No0gjUYlN1R7lvtZ4anWv+0fZNl3zMETy6OUOc1rtWYSBSv4tdVkU6MlJWgVyJKicBOArCoai6ononoqsJIaieieiSoIUI1SSjGqdUyqB6SSScYRJwmThQiEnamKcKBE0a6ouGrooB67DkrffZq/+DO3g9jvFpH/ysAtt9mjs7QP0sPm4Jeb9DHYf1o0G015Gz2Vzm+85waDwrWp+a8sK1n2gWw4mQ7gMZ7TkPJZEFBgjUbDzyuVHTW1VyCMvOW5VK5I3Y7EQyhJFcyBqnN0jG4uc6KbrGa0J3ZKI2Om9ErNZsUtG4nBtKjWtTmpLXYaSNqC1pNOw0O5Dr5JtcPgHshe3QUU0Mr29/qD9EajuphGUjgRxofJdOs38CXEOfHQCmbX4iACOBqh3EwtloGvvAhzZWatNe+q9g2atwc1rho9ocOxwqvDbVC6MmvGh6iDXReifZzehdFhP8t2Ef0kVA+aVnj6bQeFt3B+Sl9tclZbMP0SHxc30XnC3X2uWnHaYR0Yv9T3eiwyZh/Qi9NcCCcBIBdAJgVCATp6KSKIuNAKqgqI6K1ZLvfIchlxRa7blqav7UcaQ0UYO/chsFyrsDbJs8wDnalJXHTDrd5J1LAtnm6SSS0GQScJk4ULQ5SCZOFCyVhXQXMa6ogY+PYcFazZm0GGMFo9/3v1AE0+qybRmANdB2nRbuK7SHtjboyja9mvnVZeqlUDZ0cLm37Ga2rtXKWhztMminAgDJV7muqS0yCOMVJ8AFHeo/jSA6h7h4FelfZ6+FlmJY5rZnE4i7cOpMT040Jm7m2A9pNjPuohc3+J+ZTVrq5UHClUKtFpJya0161sjOZnOcXlwbUcAa70NdZAHivEeG/PxQa/ctYZLn3Dn2fXKGRY3isknONdw3BQbd2HE2rAMTaPHXhPOHgUZsF4MZlXLd2Kve9qbMBgPOBz7Dr8khzerUN2+NJibBb2imIOH+E5Ka7I3WmYNZUMx4ySKCjDVo8aI2LudnQBG7nsoiaBvVvIlyibcn3ZgtrLNhkmxihLMXVjFKHwqoNkbeYY3YPxPz7hl9VtNt9mn2qj4i0VDQa7qE5+BWTjuF9nqC9r8Rb7u451r5K5Si8NNg4IXnTrjkp7a2kyPic6lcJ8A7/tZxa7aS6T91bPizjkDHNG5kgJa6v8AU0hZJN6b/iQedLdYgF0EgEdua5i6jnjLcOKa3QopXfdjpDwHzWkst3siGlTuG8q+GCPmsAxeQQy9bx5ECnOc45k8N6C7AbssvdT3vhH1QK8ryfygDTQAjLcUacQ5geBQHOh3ZZrK3jMHSFzdNx7FaLjHk0QNR17xwSQi67c8Bw1z39iSgLVGYTJ0y0mJiThMnChaEnCZOFCyVhXVVy1OhHR7Fy6GYp4h+tp+E1+i9Asb6yV61idmY6zg9EOPlQfNbOw+8uX18uUvg7H4fGoSkYG8nVmlPF7v9RUtzyHlWgEipp25KtaDV7v6nfMruw1D2uBoWkEdoXQr00c36/8AZ6Vc7eY8cHU7gE80WapXRfLXSNbhLS+oNdK0yRa0sosjuze2muAFaLUwyFmKlDTvR6ywBgXmN5XfNyzn4D75IPfkvTLGThbi1IHyR5o0lRkw5HKTTCEL1YikzVFqkdJQVWVo12FrTLWJ1NafJYy8n1Iyod/cUYsl6xuJa5wFDl1obfsjHPHJmoAzPXVBlTUeRvS1q4Bt7urZJ2ne1ju9kjT9VhWhbm9W1s8lOgfogexdlbJa2Bwq0VJB0yWno5flv7iusSWSyG47BjON3ut8ythFzRlqfIJXhZQ2V4a2jAd2i4fGcJJ3j6JzdmLuRQTskxYDm00I49aAbTkVZxzUmzVsa17o3VBc487dkhN7S4pXn9RA7iiS5CSphKG9C+GQOHOAoCOHYgYaSctVoLislYnE6OqD2KdlkZEKgeOqu6JaQNsFlo3MEFJWH2jPJOpyJfLMdRJd4UxatJm0nCcJEJKA0JOExThQvySsTrli6Qjo9g/sm3nSHg0DxP7LVXfqsbs5agxzmuNMYFO0f9rVWOYArkdbF62zudDJbVGLlsjjK5jRV2Jwp3laCwXGIxifRzuG5vqiF5XU8kzWY0k/E3p9aH2a+cRwSjA/TqJ+i24syyR4/wBnM6jFPHJk05wlrmjNpBHaM1rrPahI1rxvANOB3rJTKa5bdgdgJyJy6iryRtcC+nyaZc+Q7bQToVdgmBYK6jJDJJFTllok1a5NcqTDbrUBvQS+73oMI1Kqz2nIlBQ7G6p0qmY8asz5czqkELosZc4E9qL2yNrXENyFSewnXuTXZFhbXvUch46pPWSVKJq/DMbtzJJ21hkHGN3yQnYDK0V/Sr1ptIbE+p/CQO0iiFbIvDZu0IejTUZfcd1qtm1vd38FxGrnEnuGSzslqLbJiBqaUr1lF72tFIyNwBPksrZLO6Szlo3uqFpRhiipcUOKUHhmjsFyRiQvecVTUDgu7uu1sArWr954KK2W4CtCrdt8ElKixbbW1oo0IHNaMW9M+cO1JUWBnX4IlGhEpWQ8n+pJO7DwKSMXYCTFTWmzPjNHtI+R7CoSmkOSmTplYtjJBIpwoUSMXS5YuqIWNj2EFfsd6vZ+pvA/RUE9EMoqSpjYSlF3Fm2u29g7Np7RvCae7WTuJJDa+IWNikLTUEg9SOWC9q5PyPHj2rDPpnB6sbOjj6qORaZonZIWOMbjiANA7j2pphvClnhxZqty5Zrmm48l8MydR09O4h2xTlzAfHtC5lzKn2YnhEjY3uaWTHM/luAyBrpWviAqT5qa5UJHgqlSJHU1Xkq3u6jQ3imuyznU6KV8bJDixVw5U81cZkEGTPojUe4eDpN2dy7IsGTKg0VG3W9sYzzcdAEr0nMUYdT3sm+qzEjyTUkklJw4Nz1SOlPKoLTAmtdsdIc9OCmua0YJWnuVFEtnmgztqt1JKkY5ttNs0N6SueHNAzw/NV7O50bA0agUVi9JwyTuQq12nLLehSMcp+Dq0245qi2cHVpPeoGzE7gVYjk/QPFMqhOqyVjm9A+KUjx0D4p2zHojzVC9bU7KgA7FZCnNa3AlMqxkJSRUQ1BnDm5gOHDVAbTBGTzKt6jp3Hcp4nkaZKGZm9Mowxk49i1FsxO8BzWtIOYIc3PzXfshaegPib6qC7re5lW1IrpwB9En39I0kFxqMikSWVPijoY8mCS9SpkjtkrT0PNvqkNlLR0R4hce0T+kU3tC/pFV+d8Bp9N8k7dlrR0fMeq69lp+iPEKt7Qv6RS9oH9MqvzgtXTIteys/RHiE42Vn6I+IKn7QP6RTHaCTpFSs3wXudOXXbLT9EeITezU/R8wqg2gf0ymN/v6RVVm+CLL04eu+7Z2Cjxzd2YJFFUtoohn/wC+/pFaRljxgOdwBNN5IBSMieN6pGrHkhljph4BljhMT43vHMND20NT9UcbYi97s+YM8X6TmPJERZ2fdxibiDa5UVa3PwQ4RkXbhuHBZZdRuKl3uhkcOmXHYEseA4hooKorc9l5R+fut19EDCl2mtbrKYWAkYomyGn95WnyTNpzdIt5lijyaHa67HzNYIxWhOXBZf2XtHRQwbRP6R80htE/pOWqOLLFUjKupw+4YbsnaD+HzV+5dmZ45Wuc2gHAhZkbRv6bk52lk6RV6MxT6nC/Jub02dklfiDSUKtGy1pLqNYKDrWaG0snTK79p39IqaMyFasD8mjZsnaR/Lb5qxDszagf7NuXasr7UP6Tkvad/SKmnMS8HubZ9yWgggRRVIPFZ2bYu2HMsHxBCvaZ/SKZ200nSKmnMTVgXkJexFq6DfiCdCvaSTpFJXpzF7mD3Du01yxwjGx2GpphNSK9R3d6zoevS7VZ2StLHirT5IZeGzUT4sMYDHtrhPEnc471pUjmyx2+Dz6bIqC35kO6Qz/qGR+is2qMtJa4Uc00IO4qNtKZ7j8x+yKxcVzRRSV4NCfCOCrUO2ygkr+AcEsA4KaibZQ7kqdSv4BwTYepTUTbKNOpKnUiAb1JYeryU1k2ygBpkvTmt3dnyCw9hhxSMFNXN8Khb1lNdFzfxCf6Udb8Mx1ql9i4xlY8PEivdmgN7SYnkbm5Ii+82tFBmaFBHmpJKyY4U0/j+Ta3d/f+CW77Pjka3rHgNVX+1Rv/AJEB3Gyxj4HPb9EW2dZ/EJ4D5pfaNZ8TLLIBWgliPaHCRvk53gtHT5a6jT8GPrYXjX3PNadSVOpFORPRPgUhAeifArp6zmbXyDKdSfD1FFBA7ou+Epcg7ou8D6KaybPyCiDwSDTwRYQO6LvhPonFnf0HfC70U3C9n5BOHqSoeCL/AHV/Qf8AC70TiyP/AC3/AAu9FW4Xs/IHwnglhPBGPucn5b/gd6JfcpPy5Pgd6KbhNn5A+E9H5pIz9xl/Lk+F3okpuE2V7novLJcqh4mTOtKgFgXbWxA0maM/df19E/RZyw6nnYeuld60N/X60NdGAHEih4N9SszZn59oRfSLjTyL7hEu/vT8JSxj80+BUHJ1UL2kapR1pQgvp/n+y9jH5p8Clyg/NPwlD8S6AUoFbf8Aiv3/ALCBcPzD8JTcoB/Md4fuqjFIYq6KhuiDX6V+5YEo/Nd8P7p+Wb+a74f3Q5wI1TYldAXBfSv3/s0NykOlFHvOEF1KUGQ7etE7TITluQzZaHKR3U1o/wBR+QWgsthDjV3gud1MluUbcMUoWlQIIK6ZA5xyBK00dnYNGhTaLNl6n1NJF4sdRVlG6bEYxU6lXL4h5WyTNqQYy2YYdaM5r6f4XeS7qpbLKA4Fwq05OHFrgQ4eBWeGVrIpsLJj1Ro88e4D+bJ4D/cuPvLPzJfAf7l3fF3mCZ8R/A40PFhzafAhD5YCM134u0Z3jjVqKL33pn5kvgPVMbY3py+XqheJdNbVFQtKL7RQWjmaf5kvl6ppJ2A/2kvl6qhGKLp8eJUHtx9kWRa2dOb/AC+qRtUfSm/yobIymq5BV0KaivCCQtEfSl8WqTEylcUvi30Q1rFK12VFGGoR9kWTPHxl8W+iSqckkoTbXsjU40Dvu9i08mw505xG4Hd2oyAsHPNje53SJPonxRwZMfEpoDmFXBUsJ0RPsDB1JMIMfRdWh+IUoqzXqezOGIEioG46FZzvRlq4KhYMNcWddP3UrHIyeTkrVrc9TTNDbdYjGatOJh0PDtU1WA8Tx8rsR1UrJaKqHLoOUouOREtqdi7VXcwCmF1eOVKFEbucGuxHXd1daKCOF4o4eFAQq1UMeHX6i3s82lnB6TnHwyHyRixza9n1AQ+GHk4mMGdBrxqSfqp7I7Xu+a5T5yOXyzW1WOgo16kxKjG9TtcsLQ+iclNiUeJNiQ0VQP2rsfKwiZvvw0a/riPunuOXYse6bKi9CilA1FWkEOHFpyIWKvm5zDKW1rEc2O4tOg7V1+jyqUdL8GeacXS8gsQVBJa8k+6WjKo13ZriNy2N33rG1gaWDmig6gqF+2eKXnxAMfvA0d6FbFMDYceYgHEuxIq5yyORCbEioXuEslXGgFScgBqSU1psxbQ4HtGhxVzcNc0TuSUROEhALhpXd+60Lr+a5pBjYagg5ChB1yQuVElj1cmKa9OHqa32YNJLPd4cFTxI1yBqce5PjTqJtTokoFqNmYaA9h+S83LKU7AfFemWO3xVcJY5nZ83A11Kb9FI2yWIUrYnO7WvJVvKovsciODXG7PM2MJU4gNFs9ptnonMZJBFJBnQtILWuyyIB0PqsxJdbm+681GoPqmwmpq0Z8mN45UynHUHNWWuSisbnNc4GrmmhG804KAOS33Olhk1FN+S5HKp2WjKm47tQh4euw5C0alkI5Yauo3fxyp3po2kEh2o70VskEbmnH7x0zpQdXWubTdeRdGRl+HeexTV4AeB3qiVA9TRzqkHqxY85GDi5o8wo0FHKbO0mlBwAHkE0B5ru0fVcWw84p7OeY7tb8yuTDnk3TdL/ombIp2yqgCpGvSXEeXxImL1WEiXKhBpIWOUXVogE8ZjPvNqW8eunz8VTdKky0UIINCMx3I4JxdoCatGYnxRuLXag+I4rkWlG9rWMexsrcnZAjt17q595WXD118b1Rsy7tcHdr52ahLGh3NcXDiRTyR3Z5zI345W4sjhB/DXf2oxbzZZWFpZQ7nDIt7EeuuCngc3qMk2Vd/eFFaYCw0OY3Eb1FjV0mC51wyw+ZVxADU0fwGEVGLr7l3EwuNP+Ba+6bxiijDOTBpXPeSdSeJVN6ewLjuGLY6iS0F6RxSuxBoYaZ4cgeHf1pK9RShJcGjZa5QKh5pxFD8lYZeZ3z0PW391lp4Hxk4S4fLwUQvWZnvBrgdKUqNdUuWFmOGdST47B3am9XGEDluUq4ZUpSm9ZGSeuZ/4F1PazIA5wAxVNBuGQHyQ+SSp7Foxx0RMWR72T0lyCbCubaxrxiGTvmqweug5B5s6sdOjR4KeIqxCr5u19MnCjhmOvhVUHxlho4URWmJUJQdsstkViO0UQ8PXQcho0Ryk9uo7MZO39aiuqomiJBw8o0VplrxSaa5BEn3T0JCdCN2evhVRtJUwZY3N6ohy0nnFd2MVbIBrhqOvCQnu+MCNvL+/qTrUHRT8rEMxu4Bc6MFHizXLI2uzKIcpWRPOjSp/vzBo099Fy68juACmiHll7mR9kdx2GQ8PNTCwBvvyAKjJbnu1ce7JQ4kL0rsgkpvuy9LyY93E7rOQVZxqoqpsSEJKi9JGJ4Sw+8AR3HTwKw7IyxxDtWkjjotdZ5sLh4eKqX3c7DV7HUkOZZuNdSDxWvp5eDJLH6+Pv/YHZMpRaUPxUyOoXQetOkYsxbmmqKKgYTQnEBTca1PYp2VcQAtfYbHYREA9tXgZuIBJO/8AYKr0gzhumOgfRTicqxe9gYxxMJJZwOrfUIZiV8MG3DhlvlykqocmV0TcR6NNGDqKrDTvpIQdGvPzI+q3lrkaxrnuNGtFT2LziW0F73OORcSct1UTOX03le6JJKOdhacgAK7qBUZmFpoVaxJnxl+QBJ3Aaq9XI2OBQi6fJVEisxZKCVgFKNI41r9V016jCxyafJejtBG9TSPbIKO7jvCoNcusSCjWslqmV52YDmuGPqrjLOZThaKn061FaYS0irMGW7ejTMkoNO12JIslaitRG9D2vUrDVA0aYZKXBpLstZkBadWCo6xXPzK7ch11AxOxuNMiKDWhyNUTkIOYzBWDNFKVo1QlaOUySSWGhVTgpkioXY9UqrlKqlFNjhRX1NRzD0mjyJXdVW2hdzYf6XDwIT8K9QmTppgu1kOz38eKpYX0rhOGtK7qqwDXII+zZ5hiDuWo8trhypi+a2Woip43kdxAdmfh7VabaSqUsZYaFJrlTVjIT0+kuOnVG0NrpqpC5WLss4e8cpXkwedTWnaouOSsnrWkHPjc00NO4gjxSWqt1zWU4eSc9uWdTiqe9Or1oR/80jTytrroeOneF5zfVi5GdzB7p5zf6XehqF6W4VWH23bSWM7yw+Tv3RnMxOpAMNJ0VizOLDUaqvFKu+UQs6MJLuWZX49VRls5HYpMa5MqitFzlGXcjaVOxmLIKu5ykjlIVtC4tXReszuTNQczku5JsWRVDlSmMiGh+6kuDuay0NRmESsVkwDE4c46Do9vWmuuMUxnM1oBuFN6sPOaTkm+xIxi+UQylcw2osyGY4Z+qkIUTmqlTVMj45QQgna8ZHPhv/ddlCqACvAVUBvmTqoOIr5oNi36Qt/T3DmJMgrr7cPwN8/VROvp+4NHdX5qLppEfVQQckkouA4lV7O/GwPORKtMQuOkKM3LkkaFSv52cTeDCfiP7K8EG2ikPKt/9bPqi6dXIHPLSk/n/wAO7LgaKk875Lv751oSCePkus+PktTiVHqOOEFnWhjxR/iqEjQDkahRYD0vJOIT0vJRKgnKUvpJI6VzRE2pgADdyGCz/qK6Fl/UVToOO54iXDbElT+6fqKdVUQqy/4/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xQSEhUUEhQUFRQUGBcYGBgVGBUVFxQUFBcXGBUcHBQYHCggGBwlHBQVITEhJSkrLi4uFx8zODMsNygtLiwBCgoKDg0OGxAQGiwkICQsLCwsLCwtLCwsLCwsLCwsLCwsLCwsLCwsLCwsLCwsLCwsLCwsLCwsLCwsLCwsLCwsLP/AABEIAN0A5QMBIgACEQEDEQH/xAAbAAABBQEBAAAAAAAAAAAAAAAFAAEDBAYCB//EAEMQAAEDAQUDCQUGAwgDAQAAAAEAAgMRBAUSITEGQVETIlJhcYGRodEWMpKxwQcUQlNi4SNDcjNjgqKy0vDxJHPCFf/EABkBAAIDAQAAAAAAAAAAAAAAAAIDAAEEBf/EAC8RAAICAQMDAwIGAgMBAAAAAAABAhEDEhMhBDFBIlFhQnEFIzKhsdFSgTORwRT/2gAMAwEAAhEDEQA/APGUkkko0CThMnChEIp2pFJqgRNGuqLlidAx8ew6dyZavYjZ2K043zY8DHNbRpw1qCTU68EMpKKthxi5OkZQJBezXpsRYJYKQM5N7My5pcXEUzBxE1XjkrQHECpAJoSKEiuVRuKGGRT7EcWjps7mig0RSwMY5uIntqgzlPYajPw/6RSjaKeRxZo7NEZMoYy6mrjk0d67lssg95jdNxCqR3iaBpcQ2tSN3Wp3Xm0tOebj5aNHcEnQW87CT7yMcQZHEDVuZqMuIos/PeBDqGKh60Us8rCNRqPKpXMEbXOzJI16qEgfVXS8oFZGRWy5uUYzCTjIBOtKFZ232B8Li14ofI969Eu99Bg/FXCPkFpYNiYbU0Cd7j1No0gjUYlN1R7lvtZ4anWv+0fZNl3zMETy6OUOc1rtWYSBSv4tdVkU6MlJWgVyJKicBOArCoai6ononoqsJIaieieiSoIUI1SSjGqdUyqB6SSScYRJwmThQiEnamKcKBE0a6ouGrooB67DkrffZq/+DO3g9jvFpH/ysAtt9mjs7QP0sPm4Jeb9DHYf1o0G015Gz2Vzm+85waDwrWp+a8sK1n2gWw4mQ7gMZ7TkPJZEFBgjUbDzyuVHTW1VyCMvOW5VK5I3Y7EQyhJFcyBqnN0jG4uc6KbrGa0J3ZKI2Om9ErNZsUtG4nBtKjWtTmpLXYaSNqC1pNOw0O5Dr5JtcPgHshe3QUU0Mr29/qD9EajuphGUjgRxofJdOs38CXEOfHQCmbX4iACOBqh3EwtloGvvAhzZWatNe+q9g2atwc1rho9ocOxwqvDbVC6MmvGh6iDXReifZzehdFhP8t2Ef0kVA+aVnj6bQeFt3B+Sl9tclZbMP0SHxc30XnC3X2uWnHaYR0Yv9T3eiwyZh/Qi9NcCCcBIBdAJgVCATp6KSKIuNAKqgqI6K1ZLvfIchlxRa7blqav7UcaQ0UYO/chsFyrsDbJs8wDnalJXHTDrd5J1LAtnm6SSS0GQScJk4ULQ5SCZOFCyVhXQXMa6ogY+PYcFazZm0GGMFo9/3v1AE0+qybRmANdB2nRbuK7SHtjboyja9mvnVZeqlUDZ0cLm37Ga2rtXKWhztMminAgDJV7muqS0yCOMVJ8AFHeo/jSA6h7h4FelfZ6+FlmJY5rZnE4i7cOpMT040Jm7m2A9pNjPuohc3+J+ZTVrq5UHClUKtFpJya0161sjOZnOcXlwbUcAa70NdZAHivEeG/PxQa/ctYZLn3Dn2fXKGRY3isknONdw3BQbd2HE2rAMTaPHXhPOHgUZsF4MZlXLd2Kve9qbMBgPOBz7Dr8khzerUN2+NJibBb2imIOH+E5Ka7I3WmYNZUMx4ySKCjDVo8aI2LudnQBG7nsoiaBvVvIlyibcn3ZgtrLNhkmxihLMXVjFKHwqoNkbeYY3YPxPz7hl9VtNt9mn2qj4i0VDQa7qE5+BWTjuF9nqC9r8Rb7u451r5K5Si8NNg4IXnTrjkp7a2kyPic6lcJ8A7/tZxa7aS6T91bPizjkDHNG5kgJa6v8AU0hZJN6b/iQedLdYgF0EgEdua5i6jnjLcOKa3QopXfdjpDwHzWkst3siGlTuG8q+GCPmsAxeQQy9bx5ECnOc45k8N6C7AbssvdT3vhH1QK8ryfygDTQAjLcUacQ5geBQHOh3ZZrK3jMHSFzdNx7FaLjHk0QNR17xwSQi67c8Bw1z39iSgLVGYTJ0y0mJiThMnChaEnCZOFCyVhXVVy1OhHR7Fy6GYp4h+tp+E1+i9Asb6yV61idmY6zg9EOPlQfNbOw+8uX18uUvg7H4fGoSkYG8nVmlPF7v9RUtzyHlWgEipp25KtaDV7v6nfMruw1D2uBoWkEdoXQr00c36/8AZ6Vc7eY8cHU7gE80WapXRfLXSNbhLS+oNdK0yRa0sosjuze2muAFaLUwyFmKlDTvR6ywBgXmN5XfNyzn4D75IPfkvTLGThbi1IHyR5o0lRkw5HKTTCEL1YikzVFqkdJQVWVo12FrTLWJ1NafJYy8n1Iyod/cUYsl6xuJa5wFDl1obfsjHPHJmoAzPXVBlTUeRvS1q4Bt7urZJ2ne1ju9kjT9VhWhbm9W1s8lOgfogexdlbJa2Bwq0VJB0yWno5flv7iusSWSyG47BjON3ut8ythFzRlqfIJXhZQ2V4a2jAd2i4fGcJJ3j6JzdmLuRQTskxYDm00I49aAbTkVZxzUmzVsa17o3VBc487dkhN7S4pXn9RA7iiS5CSphKG9C+GQOHOAoCOHYgYaSctVoLislYnE6OqD2KdlkZEKgeOqu6JaQNsFlo3MEFJWH2jPJOpyJfLMdRJd4UxatJm0nCcJEJKA0JOExThQvySsTrli6Qjo9g/sm3nSHg0DxP7LVXfqsbs5agxzmuNMYFO0f9rVWOYArkdbF62zudDJbVGLlsjjK5jRV2Jwp3laCwXGIxifRzuG5vqiF5XU8kzWY0k/E3p9aH2a+cRwSjA/TqJ+i24syyR4/wBnM6jFPHJk05wlrmjNpBHaM1rrPahI1rxvANOB3rJTKa5bdgdgJyJy6iryRtcC+nyaZc+Q7bQToVdgmBYK6jJDJJFTllok1a5NcqTDbrUBvQS+73oMI1Kqz2nIlBQ7G6p0qmY8asz5czqkELosZc4E9qL2yNrXENyFSewnXuTXZFhbXvUch46pPWSVKJq/DMbtzJJ21hkHGN3yQnYDK0V/Sr1ptIbE+p/CQO0iiFbIvDZu0IejTUZfcd1qtm1vd38FxGrnEnuGSzslqLbJiBqaUr1lF72tFIyNwBPksrZLO6Szlo3uqFpRhiipcUOKUHhmjsFyRiQvecVTUDgu7uu1sArWr954KK2W4CtCrdt8ElKixbbW1oo0IHNaMW9M+cO1JUWBnX4IlGhEpWQ8n+pJO7DwKSMXYCTFTWmzPjNHtI+R7CoSmkOSmTplYtjJBIpwoUSMXS5YuqIWNj2EFfsd6vZ+pvA/RUE9EMoqSpjYSlF3Fm2u29g7Np7RvCae7WTuJJDa+IWNikLTUEg9SOWC9q5PyPHj2rDPpnB6sbOjj6qORaZonZIWOMbjiANA7j2pphvClnhxZqty5Zrmm48l8MydR09O4h2xTlzAfHtC5lzKn2YnhEjY3uaWTHM/luAyBrpWviAqT5qa5UJHgqlSJHU1Xkq3u6jQ3imuyznU6KV8bJDixVw5U81cZkEGTPojUe4eDpN2dy7IsGTKg0VG3W9sYzzcdAEr0nMUYdT3sm+qzEjyTUkklJw4Nz1SOlPKoLTAmtdsdIc9OCmua0YJWnuVFEtnmgztqt1JKkY5ttNs0N6SueHNAzw/NV7O50bA0agUVi9JwyTuQq12nLLehSMcp+Dq0245qi2cHVpPeoGzE7gVYjk/QPFMqhOqyVjm9A+KUjx0D4p2zHojzVC9bU7KgA7FZCnNa3AlMqxkJSRUQ1BnDm5gOHDVAbTBGTzKt6jp3Hcp4nkaZKGZm9Mowxk49i1FsxO8BzWtIOYIc3PzXfshaegPib6qC7re5lW1IrpwB9En39I0kFxqMikSWVPijoY8mCS9SpkjtkrT0PNvqkNlLR0R4hce0T+kU3tC/pFV+d8Bp9N8k7dlrR0fMeq69lp+iPEKt7Qv6RS9oH9MqvzgtXTIteys/RHiE42Vn6I+IKn7QP6RTHaCTpFSs3wXudOXXbLT9EeITezU/R8wqg2gf0ymN/v6RVVm+CLL04eu+7Z2Cjxzd2YJFFUtoohn/wC+/pFaRljxgOdwBNN5IBSMieN6pGrHkhljph4BljhMT43vHMND20NT9UcbYi97s+YM8X6TmPJERZ2fdxibiDa5UVa3PwQ4RkXbhuHBZZdRuKl3uhkcOmXHYEseA4hooKorc9l5R+fut19EDCl2mtbrKYWAkYomyGn95WnyTNpzdIt5lijyaHa67HzNYIxWhOXBZf2XtHRQwbRP6R80htE/pOWqOLLFUjKupw+4YbsnaD+HzV+5dmZ45Wuc2gHAhZkbRv6bk52lk6RV6MxT6nC/Jub02dklfiDSUKtGy1pLqNYKDrWaG0snTK79p39IqaMyFasD8mjZsnaR/Lb5qxDszagf7NuXasr7UP6Tkvad/SKmnMS8HubZ9yWgggRRVIPFZ2bYu2HMsHxBCvaZ/SKZ200nSKmnMTVgXkJexFq6DfiCdCvaSTpFJXpzF7mD3Du01yxwjGx2GpphNSK9R3d6zoevS7VZ2StLHirT5IZeGzUT4sMYDHtrhPEnc471pUjmyx2+Dz6bIqC35kO6Qz/qGR+is2qMtJa4Uc00IO4qNtKZ7j8x+yKxcVzRRSV4NCfCOCrUO2ygkr+AcEsA4KaibZQ7kqdSv4BwTYepTUTbKNOpKnUiAb1JYeryU1k2ygBpkvTmt3dnyCw9hhxSMFNXN8Khb1lNdFzfxCf6Udb8Mx1ql9i4xlY8PEivdmgN7SYnkbm5Ii+82tFBmaFBHmpJKyY4U0/j+Ta3d/f+CW77Pjka3rHgNVX+1Rv/AJEB3Gyxj4HPb9EW2dZ/EJ4D5pfaNZ8TLLIBWgliPaHCRvk53gtHT5a6jT8GPrYXjX3PNadSVOpFORPRPgUhAeifArp6zmbXyDKdSfD1FFBA7ou+Epcg7ou8D6KaybPyCiDwSDTwRYQO6LvhPonFnf0HfC70U3C9n5BOHqSoeCL/AHV/Qf8AC70TiyP/AC3/AAu9FW4Xs/IHwnglhPBGPucn5b/gd6JfcpPy5Pgd6KbhNn5A+E9H5pIz9xl/Lk+F3okpuE2V7novLJcqh4mTOtKgFgXbWxA0maM/df19E/RZyw6nnYeuld60N/X60NdGAHEih4N9SszZn59oRfSLjTyL7hEu/vT8JSxj80+BUHJ1UL2kapR1pQgvp/n+y9jH5p8Clyg/NPwlD8S6AUoFbf8Aiv3/ALCBcPzD8JTcoB/Md4fuqjFIYq6KhuiDX6V+5YEo/Nd8P7p+Wb+a74f3Q5wI1TYldAXBfSv3/s0NykOlFHvOEF1KUGQ7etE7TITluQzZaHKR3U1o/wBR+QWgsthDjV3gud1MluUbcMUoWlQIIK6ZA5xyBK00dnYNGhTaLNl6n1NJF4sdRVlG6bEYxU6lXL4h5WyTNqQYy2YYdaM5r6f4XeS7qpbLKA4Fwq05OHFrgQ4eBWeGVrIpsLJj1Ro88e4D+bJ4D/cuPvLPzJfAf7l3fF3mCZ8R/A40PFhzafAhD5YCM134u0Z3jjVqKL33pn5kvgPVMbY3py+XqheJdNbVFQtKL7RQWjmaf5kvl6ppJ2A/2kvl6qhGKLp8eJUHtx9kWRa2dOb/AC+qRtUfSm/yobIymq5BV0KaivCCQtEfSl8WqTEylcUvi30Q1rFK12VFGGoR9kWTPHxl8W+iSqckkoTbXsjU40Dvu9i08mw505xG4Hd2oyAsHPNje53SJPonxRwZMfEpoDmFXBUsJ0RPsDB1JMIMfRdWh+IUoqzXqezOGIEioG46FZzvRlq4KhYMNcWddP3UrHIyeTkrVrc9TTNDbdYjGatOJh0PDtU1WA8Tx8rsR1UrJaKqHLoOUouOREtqdi7VXcwCmF1eOVKFEbucGuxHXd1daKCOF4o4eFAQq1UMeHX6i3s82lnB6TnHwyHyRixza9n1AQ+GHk4mMGdBrxqSfqp7I7Xu+a5T5yOXyzW1WOgo16kxKjG9TtcsLQ+iclNiUeJNiQ0VQP2rsfKwiZvvw0a/riPunuOXYse6bKi9CilA1FWkEOHFpyIWKvm5zDKW1rEc2O4tOg7V1+jyqUdL8GeacXS8gsQVBJa8k+6WjKo13ZriNy2N33rG1gaWDmig6gqF+2eKXnxAMfvA0d6FbFMDYceYgHEuxIq5yyORCbEioXuEslXGgFScgBqSU1psxbQ4HtGhxVzcNc0TuSUROEhALhpXd+60Lr+a5pBjYagg5ChB1yQuVElj1cmKa9OHqa32YNJLPd4cFTxI1yBqce5PjTqJtTokoFqNmYaA9h+S83LKU7AfFemWO3xVcJY5nZ83A11Kb9FI2yWIUrYnO7WvJVvKovsciODXG7PM2MJU4gNFs9ptnonMZJBFJBnQtILWuyyIB0PqsxJdbm+681GoPqmwmpq0Z8mN45UynHUHNWWuSisbnNc4GrmmhG804KAOS33Olhk1FN+S5HKp2WjKm47tQh4euw5C0alkI5Yauo3fxyp3po2kEh2o70VskEbmnH7x0zpQdXWubTdeRdGRl+HeexTV4AeB3qiVA9TRzqkHqxY85GDi5o8wo0FHKbO0mlBwAHkE0B5ru0fVcWw84p7OeY7tb8yuTDnk3TdL/ombIp2yqgCpGvSXEeXxImL1WEiXKhBpIWOUXVogE8ZjPvNqW8eunz8VTdKky0UIINCMx3I4JxdoCatGYnxRuLXag+I4rkWlG9rWMexsrcnZAjt17q595WXD118b1Rsy7tcHdr52ahLGh3NcXDiRTyR3Z5zI345W4sjhB/DXf2oxbzZZWFpZQ7nDIt7EeuuCngc3qMk2Vd/eFFaYCw0OY3Eb1FjV0mC51wyw+ZVxADU0fwGEVGLr7l3EwuNP+Ba+6bxiijDOTBpXPeSdSeJVN6ewLjuGLY6iS0F6RxSuxBoYaZ4cgeHf1pK9RShJcGjZa5QKh5pxFD8lYZeZ3z0PW391lp4Hxk4S4fLwUQvWZnvBrgdKUqNdUuWFmOGdST47B3am9XGEDluUq4ZUpSm9ZGSeuZ/4F1PazIA5wAxVNBuGQHyQ+SSp7Foxx0RMWR72T0lyCbCubaxrxiGTvmqweug5B5s6sdOjR4KeIqxCr5u19MnCjhmOvhVUHxlho4URWmJUJQdsstkViO0UQ8PXQcho0Ryk9uo7MZO39aiuqomiJBw8o0VplrxSaa5BEn3T0JCdCN2evhVRtJUwZY3N6ohy0nnFd2MVbIBrhqOvCQnu+MCNvL+/qTrUHRT8rEMxu4Bc6MFHizXLI2uzKIcpWRPOjSp/vzBo099Fy68juACmiHll7mR9kdx2GQ8PNTCwBvvyAKjJbnu1ce7JQ4kL0rsgkpvuy9LyY93E7rOQVZxqoqpsSEJKi9JGJ4Sw+8AR3HTwKw7IyxxDtWkjjotdZ5sLh4eKqX3c7DV7HUkOZZuNdSDxWvp5eDJLH6+Pv/YHZMpRaUPxUyOoXQetOkYsxbmmqKKgYTQnEBTca1PYp2VcQAtfYbHYREA9tXgZuIBJO/8AYKr0gzhumOgfRTicqxe9gYxxMJJZwOrfUIZiV8MG3DhlvlykqocmV0TcR6NNGDqKrDTvpIQdGvPzI+q3lrkaxrnuNGtFT2LziW0F73OORcSct1UTOX03le6JJKOdhacgAK7qBUZmFpoVaxJnxl+QBJ3Aaq9XI2OBQi6fJVEisxZKCVgFKNI41r9V016jCxyafJejtBG9TSPbIKO7jvCoNcusSCjWslqmV52YDmuGPqrjLOZThaKn061FaYS0irMGW7ejTMkoNO12JIslaitRG9D2vUrDVA0aYZKXBpLstZkBadWCo6xXPzK7ch11AxOxuNMiKDWhyNUTkIOYzBWDNFKVo1QlaOUySSWGhVTgpkioXY9UqrlKqlFNjhRX1NRzD0mjyJXdVW2hdzYf6XDwIT8K9QmTppgu1kOz38eKpYX0rhOGtK7qqwDXII+zZ5hiDuWo8trhypi+a2Woip43kdxAdmfh7VabaSqUsZYaFJrlTVjIT0+kuOnVG0NrpqpC5WLss4e8cpXkwedTWnaouOSsnrWkHPjc00NO4gjxSWqt1zWU4eSc9uWdTiqe9Or1oR/80jTytrroeOneF5zfVi5GdzB7p5zf6XehqF6W4VWH23bSWM7yw+Tv3RnMxOpAMNJ0VizOLDUaqvFKu+UQs6MJLuWZX49VRls5HYpMa5MqitFzlGXcjaVOxmLIKu5ykjlIVtC4tXReszuTNQczku5JsWRVDlSmMiGh+6kuDuay0NRmESsVkwDE4c46Do9vWmuuMUxnM1oBuFN6sPOaTkm+xIxi+UQylcw2osyGY4Z+qkIUTmqlTVMj45QQgna8ZHPhv/ddlCqACvAVUBvmTqoOIr5oNi36Qt/T3DmJMgrr7cPwN8/VROvp+4NHdX5qLppEfVQQckkouA4lV7O/GwPORKtMQuOkKM3LkkaFSv52cTeDCfiP7K8EG2ikPKt/9bPqi6dXIHPLSk/n/wAO7LgaKk875Lv751oSCePkus+PktTiVHqOOEFnWhjxR/iqEjQDkahRYD0vJOIT0vJRKgnKUvpJI6VzRE2pgADdyGCz/qK6Fl/UVToOO54iXDbElT+6fqKdVUQqy/4/u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xQSEhUUEhQUFRQUGBcYGBgVGBUVFxQUFBcXGBUcHBQYHCggGBwlHBQVITEhJSkrLi4uFx8zODMsNygtLiwBCgoKDg0OGxAQGiwkICQsLCwsLCwtLCwsLCwsLCwsLCwsLCwsLCwsLCwsLCwsLCwsLCwsLCwsLCwsLCwsLCwsLP/AABEIAN0A5QMBIgACEQEDEQH/xAAbAAABBQEBAAAAAAAAAAAAAAAFAAEDBAYCB//EAEMQAAEDAQUDCQUGAwgDAQAAAAEAAgMRBAUSITEGQVETIlJhcYGRodEWMpKxwQcUQlNi4SNDcjNjgqKy0vDxJHPCFf/EABkBAAIDAQAAAAAAAAAAAAAAAAIDAAEEBf/EAC8RAAICAQMDAwIGAgMBAAAAAAABAhEDEhMhBDFBIlFhQnEFIzKhsdFSgTORwRT/2gAMAwEAAhEDEQA/APGUkkko0CThMnChEIp2pFJqgRNGuqLlidAx8ew6dyZavYjZ2K043zY8DHNbRpw1qCTU68EMpKKthxi5OkZQJBezXpsRYJYKQM5N7My5pcXEUzBxE1XjkrQHECpAJoSKEiuVRuKGGRT7EcWjps7mig0RSwMY5uIntqgzlPYajPw/6RSjaKeRxZo7NEZMoYy6mrjk0d67lssg95jdNxCqR3iaBpcQ2tSN3Wp3Xm0tOebj5aNHcEnQW87CT7yMcQZHEDVuZqMuIos/PeBDqGKh60Us8rCNRqPKpXMEbXOzJI16qEgfVXS8oFZGRWy5uUYzCTjIBOtKFZ232B8Li14ofI969Eu99Bg/FXCPkFpYNiYbU0Cd7j1No0gjUYlN1R7lvtZ4anWv+0fZNl3zMETy6OUOc1rtWYSBSv4tdVkU6MlJWgVyJKicBOArCoai6ononoqsJIaieieiSoIUI1SSjGqdUyqB6SSScYRJwmThQiEnamKcKBE0a6ouGrooB67DkrffZq/+DO3g9jvFpH/ysAtt9mjs7QP0sPm4Jeb9DHYf1o0G015Gz2Vzm+85waDwrWp+a8sK1n2gWw4mQ7gMZ7TkPJZEFBgjUbDzyuVHTW1VyCMvOW5VK5I3Y7EQyhJFcyBqnN0jG4uc6KbrGa0J3ZKI2Om9ErNZsUtG4nBtKjWtTmpLXYaSNqC1pNOw0O5Dr5JtcPgHshe3QUU0Mr29/qD9EajuphGUjgRxofJdOs38CXEOfHQCmbX4iACOBqh3EwtloGvvAhzZWatNe+q9g2atwc1rho9ocOxwqvDbVC6MmvGh6iDXReifZzehdFhP8t2Ef0kVA+aVnj6bQeFt3B+Sl9tclZbMP0SHxc30XnC3X2uWnHaYR0Yv9T3eiwyZh/Qi9NcCCcBIBdAJgVCATp6KSKIuNAKqgqI6K1ZLvfIchlxRa7blqav7UcaQ0UYO/chsFyrsDbJs8wDnalJXHTDrd5J1LAtnm6SSS0GQScJk4ULQ5SCZOFCyVhXQXMa6ogY+PYcFazZm0GGMFo9/3v1AE0+qybRmANdB2nRbuK7SHtjboyja9mvnVZeqlUDZ0cLm37Ga2rtXKWhztMminAgDJV7muqS0yCOMVJ8AFHeo/jSA6h7h4FelfZ6+FlmJY5rZnE4i7cOpMT040Jm7m2A9pNjPuohc3+J+ZTVrq5UHClUKtFpJya0161sjOZnOcXlwbUcAa70NdZAHivEeG/PxQa/ctYZLn3Dn2fXKGRY3isknONdw3BQbd2HE2rAMTaPHXhPOHgUZsF4MZlXLd2Kve9qbMBgPOBz7Dr8khzerUN2+NJibBb2imIOH+E5Ka7I3WmYNZUMx4ySKCjDVo8aI2LudnQBG7nsoiaBvVvIlyibcn3ZgtrLNhkmxihLMXVjFKHwqoNkbeYY3YPxPz7hl9VtNt9mn2qj4i0VDQa7qE5+BWTjuF9nqC9r8Rb7u451r5K5Si8NNg4IXnTrjkp7a2kyPic6lcJ8A7/tZxa7aS6T91bPizjkDHNG5kgJa6v8AU0hZJN6b/iQedLdYgF0EgEdua5i6jnjLcOKa3QopXfdjpDwHzWkst3siGlTuG8q+GCPmsAxeQQy9bx5ECnOc45k8N6C7AbssvdT3vhH1QK8ryfygDTQAjLcUacQ5geBQHOh3ZZrK3jMHSFzdNx7FaLjHk0QNR17xwSQi67c8Bw1z39iSgLVGYTJ0y0mJiThMnChaEnCZOFCyVhXVVy1OhHR7Fy6GYp4h+tp+E1+i9Asb6yV61idmY6zg9EOPlQfNbOw+8uX18uUvg7H4fGoSkYG8nVmlPF7v9RUtzyHlWgEipp25KtaDV7v6nfMruw1D2uBoWkEdoXQr00c36/8AZ6Vc7eY8cHU7gE80WapXRfLXSNbhLS+oNdK0yRa0sosjuze2muAFaLUwyFmKlDTvR6ywBgXmN5XfNyzn4D75IPfkvTLGThbi1IHyR5o0lRkw5HKTTCEL1YikzVFqkdJQVWVo12FrTLWJ1NafJYy8n1Iyod/cUYsl6xuJa5wFDl1obfsjHPHJmoAzPXVBlTUeRvS1q4Bt7urZJ2ne1ju9kjT9VhWhbm9W1s8lOgfogexdlbJa2Bwq0VJB0yWno5flv7iusSWSyG47BjON3ut8ythFzRlqfIJXhZQ2V4a2jAd2i4fGcJJ3j6JzdmLuRQTskxYDm00I49aAbTkVZxzUmzVsa17o3VBc487dkhN7S4pXn9RA7iiS5CSphKG9C+GQOHOAoCOHYgYaSctVoLislYnE6OqD2KdlkZEKgeOqu6JaQNsFlo3MEFJWH2jPJOpyJfLMdRJd4UxatJm0nCcJEJKA0JOExThQvySsTrli6Qjo9g/sm3nSHg0DxP7LVXfqsbs5agxzmuNMYFO0f9rVWOYArkdbF62zudDJbVGLlsjjK5jRV2Jwp3laCwXGIxifRzuG5vqiF5XU8kzWY0k/E3p9aH2a+cRwSjA/TqJ+i24syyR4/wBnM6jFPHJk05wlrmjNpBHaM1rrPahI1rxvANOB3rJTKa5bdgdgJyJy6iryRtcC+nyaZc+Q7bQToVdgmBYK6jJDJJFTllok1a5NcqTDbrUBvQS+73oMI1Kqz2nIlBQ7G6p0qmY8asz5czqkELosZc4E9qL2yNrXENyFSewnXuTXZFhbXvUch46pPWSVKJq/DMbtzJJ21hkHGN3yQnYDK0V/Sr1ptIbE+p/CQO0iiFbIvDZu0IejTUZfcd1qtm1vd38FxGrnEnuGSzslqLbJiBqaUr1lF72tFIyNwBPksrZLO6Szlo3uqFpRhiipcUOKUHhmjsFyRiQvecVTUDgu7uu1sArWr954KK2W4CtCrdt8ElKixbbW1oo0IHNaMW9M+cO1JUWBnX4IlGhEpWQ8n+pJO7DwKSMXYCTFTWmzPjNHtI+R7CoSmkOSmTplYtjJBIpwoUSMXS5YuqIWNj2EFfsd6vZ+pvA/RUE9EMoqSpjYSlF3Fm2u29g7Np7RvCae7WTuJJDa+IWNikLTUEg9SOWC9q5PyPHj2rDPpnB6sbOjj6qORaZonZIWOMbjiANA7j2pphvClnhxZqty5Zrmm48l8MydR09O4h2xTlzAfHtC5lzKn2YnhEjY3uaWTHM/luAyBrpWviAqT5qa5UJHgqlSJHU1Xkq3u6jQ3imuyznU6KV8bJDixVw5U81cZkEGTPojUe4eDpN2dy7IsGTKg0VG3W9sYzzcdAEr0nMUYdT3sm+qzEjyTUkklJw4Nz1SOlPKoLTAmtdsdIc9OCmua0YJWnuVFEtnmgztqt1JKkY5ttNs0N6SueHNAzw/NV7O50bA0agUVi9JwyTuQq12nLLehSMcp+Dq0245qi2cHVpPeoGzE7gVYjk/QPFMqhOqyVjm9A+KUjx0D4p2zHojzVC9bU7KgA7FZCnNa3AlMqxkJSRUQ1BnDm5gOHDVAbTBGTzKt6jp3Hcp4nkaZKGZm9Mowxk49i1FsxO8BzWtIOYIc3PzXfshaegPib6qC7re5lW1IrpwB9En39I0kFxqMikSWVPijoY8mCS9SpkjtkrT0PNvqkNlLR0R4hce0T+kU3tC/pFV+d8Bp9N8k7dlrR0fMeq69lp+iPEKt7Qv6RS9oH9MqvzgtXTIteys/RHiE42Vn6I+IKn7QP6RTHaCTpFSs3wXudOXXbLT9EeITezU/R8wqg2gf0ymN/v6RVVm+CLL04eu+7Z2Cjxzd2YJFFUtoohn/wC+/pFaRljxgOdwBNN5IBSMieN6pGrHkhljph4BljhMT43vHMND20NT9UcbYi97s+YM8X6TmPJERZ2fdxibiDa5UVa3PwQ4RkXbhuHBZZdRuKl3uhkcOmXHYEseA4hooKorc9l5R+fut19EDCl2mtbrKYWAkYomyGn95WnyTNpzdIt5lijyaHa67HzNYIxWhOXBZf2XtHRQwbRP6R80htE/pOWqOLLFUjKupw+4YbsnaD+HzV+5dmZ45Wuc2gHAhZkbRv6bk52lk6RV6MxT6nC/Jub02dklfiDSUKtGy1pLqNYKDrWaG0snTK79p39IqaMyFasD8mjZsnaR/Lb5qxDszagf7NuXasr7UP6Tkvad/SKmnMS8HubZ9yWgggRRVIPFZ2bYu2HMsHxBCvaZ/SKZ200nSKmnMTVgXkJexFq6DfiCdCvaSTpFJXpzF7mD3Du01yxwjGx2GpphNSK9R3d6zoevS7VZ2StLHirT5IZeGzUT4sMYDHtrhPEnc471pUjmyx2+Dz6bIqC35kO6Qz/qGR+is2qMtJa4Uc00IO4qNtKZ7j8x+yKxcVzRRSV4NCfCOCrUO2ygkr+AcEsA4KaibZQ7kqdSv4BwTYepTUTbKNOpKnUiAb1JYeryU1k2ygBpkvTmt3dnyCw9hhxSMFNXN8Khb1lNdFzfxCf6Udb8Mx1ql9i4xlY8PEivdmgN7SYnkbm5Ii+82tFBmaFBHmpJKyY4U0/j+Ta3d/f+CW77Pjka3rHgNVX+1Rv/AJEB3Gyxj4HPb9EW2dZ/EJ4D5pfaNZ8TLLIBWgliPaHCRvk53gtHT5a6jT8GPrYXjX3PNadSVOpFORPRPgUhAeifArp6zmbXyDKdSfD1FFBA7ou+Epcg7ou8D6KaybPyCiDwSDTwRYQO6LvhPonFnf0HfC70U3C9n5BOHqSoeCL/AHV/Qf8AC70TiyP/AC3/AAu9FW4Xs/IHwnglhPBGPucn5b/gd6JfcpPy5Pgd6KbhNn5A+E9H5pIz9xl/Lk+F3okpuE2V7novLJcqh4mTOtKgFgXbWxA0maM/df19E/RZyw6nnYeuld60N/X60NdGAHEih4N9SszZn59oRfSLjTyL7hEu/vT8JSxj80+BUHJ1UL2kapR1pQgvp/n+y9jH5p8Clyg/NPwlD8S6AUoFbf8Aiv3/ALCBcPzD8JTcoB/Md4fuqjFIYq6KhuiDX6V+5YEo/Nd8P7p+Wb+a74f3Q5wI1TYldAXBfSv3/s0NykOlFHvOEF1KUGQ7etE7TITluQzZaHKR3U1o/wBR+QWgsthDjV3gud1MluUbcMUoWlQIIK6ZA5xyBK00dnYNGhTaLNl6n1NJF4sdRVlG6bEYxU6lXL4h5WyTNqQYy2YYdaM5r6f4XeS7qpbLKA4Fwq05OHFrgQ4eBWeGVrIpsLJj1Ro88e4D+bJ4D/cuPvLPzJfAf7l3fF3mCZ8R/A40PFhzafAhD5YCM134u0Z3jjVqKL33pn5kvgPVMbY3py+XqheJdNbVFQtKL7RQWjmaf5kvl6ppJ2A/2kvl6qhGKLp8eJUHtx9kWRa2dOb/AC+qRtUfSm/yobIymq5BV0KaivCCQtEfSl8WqTEylcUvi30Q1rFK12VFGGoR9kWTPHxl8W+iSqckkoTbXsjU40Dvu9i08mw505xG4Hd2oyAsHPNje53SJPonxRwZMfEpoDmFXBUsJ0RPsDB1JMIMfRdWh+IUoqzXqezOGIEioG46FZzvRlq4KhYMNcWddP3UrHIyeTkrVrc9TTNDbdYjGatOJh0PDtU1WA8Tx8rsR1UrJaKqHLoOUouOREtqdi7VXcwCmF1eOVKFEbucGuxHXd1daKCOF4o4eFAQq1UMeHX6i3s82lnB6TnHwyHyRixza9n1AQ+GHk4mMGdBrxqSfqp7I7Xu+a5T5yOXyzW1WOgo16kxKjG9TtcsLQ+iclNiUeJNiQ0VQP2rsfKwiZvvw0a/riPunuOXYse6bKi9CilA1FWkEOHFpyIWKvm5zDKW1rEc2O4tOg7V1+jyqUdL8GeacXS8gsQVBJa8k+6WjKo13ZriNy2N33rG1gaWDmig6gqF+2eKXnxAMfvA0d6FbFMDYceYgHEuxIq5yyORCbEioXuEslXGgFScgBqSU1psxbQ4HtGhxVzcNc0TuSUROEhALhpXd+60Lr+a5pBjYagg5ChB1yQuVElj1cmKa9OHqa32YNJLPd4cFTxI1yBqce5PjTqJtTokoFqNmYaA9h+S83LKU7AfFemWO3xVcJY5nZ83A11Kb9FI2yWIUrYnO7WvJVvKovsciODXG7PM2MJU4gNFs9ptnonMZJBFJBnQtILWuyyIB0PqsxJdbm+681GoPqmwmpq0Z8mN45UynHUHNWWuSisbnNc4GrmmhG804KAOS33Olhk1FN+S5HKp2WjKm47tQh4euw5C0alkI5Yauo3fxyp3po2kEh2o70VskEbmnH7x0zpQdXWubTdeRdGRl+HeexTV4AeB3qiVA9TRzqkHqxY85GDi5o8wo0FHKbO0mlBwAHkE0B5ru0fVcWw84p7OeY7tb8yuTDnk3TdL/ombIp2yqgCpGvSXEeXxImL1WEiXKhBpIWOUXVogE8ZjPvNqW8eunz8VTdKky0UIINCMx3I4JxdoCatGYnxRuLXag+I4rkWlG9rWMexsrcnZAjt17q595WXD118b1Rsy7tcHdr52ahLGh3NcXDiRTyR3Z5zI345W4sjhB/DXf2oxbzZZWFpZQ7nDIt7EeuuCngc3qMk2Vd/eFFaYCw0OY3Eb1FjV0mC51wyw+ZVxADU0fwGEVGLr7l3EwuNP+Ba+6bxiijDOTBpXPeSdSeJVN6ewLjuGLY6iS0F6RxSuxBoYaZ4cgeHf1pK9RShJcGjZa5QKh5pxFD8lYZeZ3z0PW391lp4Hxk4S4fLwUQvWZnvBrgdKUqNdUuWFmOGdST47B3am9XGEDluUq4ZUpSm9ZGSeuZ/4F1PazIA5wAxVNBuGQHyQ+SSp7Foxx0RMWR72T0lyCbCubaxrxiGTvmqweug5B5s6sdOjR4KeIqxCr5u19MnCjhmOvhVUHxlho4URWmJUJQdsstkViO0UQ8PXQcho0Ryk9uo7MZO39aiuqomiJBw8o0VplrxSaa5BEn3T0JCdCN2evhVRtJUwZY3N6ohy0nnFd2MVbIBrhqOvCQnu+MCNvL+/qTrUHRT8rEMxu4Bc6MFHizXLI2uzKIcpWRPOjSp/vzBo099Fy68juACmiHll7mR9kdx2GQ8PNTCwBvvyAKjJbnu1ce7JQ4kL0rsgkpvuy9LyY93E7rOQVZxqoqpsSEJKi9JGJ4Sw+8AR3HTwKw7IyxxDtWkjjotdZ5sLh4eKqX3c7DV7HUkOZZuNdSDxWvp5eDJLH6+Pv/YHZMpRaUPxUyOoXQetOkYsxbmmqKKgYTQnEBTca1PYp2VcQAtfYbHYREA9tXgZuIBJO/8AYKr0gzhumOgfRTicqxe9gYxxMJJZwOrfUIZiV8MG3DhlvlykqocmV0TcR6NNGDqKrDTvpIQdGvPzI+q3lrkaxrnuNGtFT2LziW0F73OORcSct1UTOX03le6JJKOdhacgAK7qBUZmFpoVaxJnxl+QBJ3Aaq9XI2OBQi6fJVEisxZKCVgFKNI41r9V016jCxyafJejtBG9TSPbIKO7jvCoNcusSCjWslqmV52YDmuGPqrjLOZThaKn061FaYS0irMGW7ejTMkoNO12JIslaitRG9D2vUrDVA0aYZKXBpLstZkBadWCo6xXPzK7ch11AxOxuNMiKDWhyNUTkIOYzBWDNFKVo1QlaOUySSWGhVTgpkioXY9UqrlKqlFNjhRX1NRzD0mjyJXdVW2hdzYf6XDwIT8K9QmTppgu1kOz38eKpYX0rhOGtK7qqwDXII+zZ5hiDuWo8trhypi+a2Woip43kdxAdmfh7VabaSqUsZYaFJrlTVjIT0+kuOnVG0NrpqpC5WLss4e8cpXkwedTWnaouOSsnrWkHPjc00NO4gjxSWqt1zWU4eSc9uWdTiqe9Or1oR/80jTytrroeOneF5zfVi5GdzB7p5zf6XehqF6W4VWH23bSWM7yw+Tv3RnMxOpAMNJ0VizOLDUaqvFKu+UQs6MJLuWZX49VRls5HYpMa5MqitFzlGXcjaVOxmLIKu5ykjlIVtC4tXReszuTNQczku5JsWRVDlSmMiGh+6kuDuay0NRmESsVkwDE4c46Do9vWmuuMUxnM1oBuFN6sPOaTkm+xIxi+UQylcw2osyGY4Z+qkIUTmqlTVMj45QQgna8ZHPhv/ddlCqACvAVUBvmTqoOIr5oNi36Qt/T3DmJMgrr7cPwN8/VROvp+4NHdX5qLppEfVQQckkouA4lV7O/GwPORKtMQuOkKM3LkkaFSv52cTeDCfiP7K8EG2ikPKt/9bPqi6dXIHPLSk/n/wAO7LgaKk875Lv751oSCePkus+PktTiVHqOOEFnWhjxR/iqEjQDkahRYD0vJOIT0vJRKgnKUvpJI6VzRE2pgADdyGCz/qK6Fl/UVToOO54iXDbElT+6fqKdVUQqy/4/u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media.tumblr.com/fa90e76121b9ebcce6953d043b971749/tumblr_inline_mp3282tS8F1qz4rg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398"/>
            <a:ext cx="3254829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31.media.tumblr.com/tumblr_ljvf9znZ991qixleeo1_4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699"/>
            <a:ext cx="2566012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259.photobucket.com/albums/hh311/madmongoose5876/it_r_fact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026"/>
            <a:ext cx="1879753" cy="24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7891" name="Picture 3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42" y="1600428"/>
            <a:ext cx="5485715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7"/>
            <a:ext cx="8229600" cy="4525963"/>
          </a:xfrm>
        </p:spPr>
        <p:txBody>
          <a:bodyPr/>
          <a:lstStyle/>
          <a:p>
            <a:r>
              <a:rPr lang="en-US" dirty="0" smtClean="0"/>
              <a:t>Find the component form a vector with initial point (-1, 5) and terminal point (9, -2)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4 </a:t>
            </a:r>
            <a:r>
              <a:rPr lang="fr-CA" dirty="0" err="1" smtClean="0">
                <a:solidFill>
                  <a:schemeClr val="bg1"/>
                </a:solidFill>
              </a:rPr>
              <a:t>ways</a:t>
            </a:r>
            <a:r>
              <a:rPr lang="fr-CA" dirty="0" smtClean="0">
                <a:solidFill>
                  <a:schemeClr val="bg1"/>
                </a:solidFill>
              </a:rPr>
              <a:t> to </a:t>
            </a:r>
            <a:r>
              <a:rPr lang="fr-CA" dirty="0" err="1" smtClean="0">
                <a:solidFill>
                  <a:schemeClr val="bg1"/>
                </a:solidFill>
              </a:rPr>
              <a:t>represent</a:t>
            </a:r>
            <a:r>
              <a:rPr lang="fr-CA" dirty="0" smtClean="0">
                <a:solidFill>
                  <a:schemeClr val="bg1"/>
                </a:solidFill>
              </a:rPr>
              <a:t> a </a:t>
            </a:r>
            <a:r>
              <a:rPr lang="fr-CA" dirty="0" err="1" smtClean="0">
                <a:solidFill>
                  <a:schemeClr val="bg1"/>
                </a:solidFill>
              </a:rPr>
              <a:t>vector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9600" y="1897157"/>
            <a:ext cx="3725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3.  Linear combination</a:t>
            </a:r>
            <a:endParaRPr lang="en-US" sz="28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09933" y="3962400"/>
            <a:ext cx="42210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It has no commas or brackets</a:t>
            </a:r>
            <a:endParaRPr lang="en-US" sz="24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042590" y="4648200"/>
            <a:ext cx="24432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 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r>
              <a:rPr lang="en-US" sz="2400" dirty="0" err="1" smtClean="0"/>
              <a:t>i</a:t>
            </a:r>
            <a:r>
              <a:rPr lang="en-US" sz="2400" dirty="0" smtClean="0"/>
              <a:t> + (y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)j</a:t>
            </a:r>
            <a:endParaRPr lang="en-US" sz="24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09933" y="2743200"/>
            <a:ext cx="64636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The letter </a:t>
            </a:r>
            <a:r>
              <a:rPr lang="en-US" sz="2800" dirty="0" err="1" smtClean="0"/>
              <a:t>i</a:t>
            </a:r>
            <a:r>
              <a:rPr lang="en-US" sz="2800" dirty="0" smtClean="0"/>
              <a:t> represents the x portion and</a:t>
            </a:r>
          </a:p>
          <a:p>
            <a:r>
              <a:rPr lang="en-US" sz="2800" dirty="0" smtClean="0"/>
              <a:t>The letter j represents the y portion</a:t>
            </a:r>
          </a:p>
        </p:txBody>
      </p:sp>
    </p:spTree>
    <p:extLst>
      <p:ext uri="{BB962C8B-B14F-4D97-AF65-F5344CB8AC3E}">
        <p14:creationId xmlns:p14="http://schemas.microsoft.com/office/powerpoint/2010/main" val="22570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7891" name="Picture 3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42" y="1600428"/>
            <a:ext cx="5485715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7"/>
            <a:ext cx="8229600" cy="4525963"/>
          </a:xfrm>
        </p:spPr>
        <p:txBody>
          <a:bodyPr/>
          <a:lstStyle/>
          <a:p>
            <a:r>
              <a:rPr lang="en-US" dirty="0" smtClean="0"/>
              <a:t>Find the linear combination form a vector with initial point (2, 5) and terminal point (-3, -2)</a:t>
            </a:r>
          </a:p>
          <a:p>
            <a:endParaRPr lang="en-US" dirty="0"/>
          </a:p>
          <a:p>
            <a:r>
              <a:rPr lang="en-US" dirty="0" smtClean="0"/>
              <a:t>Write in linear combination form  &lt;8, -3&gt;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4 </a:t>
            </a:r>
            <a:r>
              <a:rPr lang="fr-CA" dirty="0" err="1" smtClean="0">
                <a:solidFill>
                  <a:schemeClr val="bg1"/>
                </a:solidFill>
              </a:rPr>
              <a:t>ways</a:t>
            </a:r>
            <a:r>
              <a:rPr lang="fr-CA" dirty="0" smtClean="0">
                <a:solidFill>
                  <a:schemeClr val="bg1"/>
                </a:solidFill>
              </a:rPr>
              <a:t> to </a:t>
            </a:r>
            <a:r>
              <a:rPr lang="fr-CA" dirty="0" err="1" smtClean="0">
                <a:solidFill>
                  <a:schemeClr val="bg1"/>
                </a:solidFill>
              </a:rPr>
              <a:t>represent</a:t>
            </a:r>
            <a:r>
              <a:rPr lang="fr-CA" dirty="0" smtClean="0">
                <a:solidFill>
                  <a:schemeClr val="bg1"/>
                </a:solidFill>
              </a:rPr>
              <a:t> a </a:t>
            </a:r>
            <a:r>
              <a:rPr lang="fr-CA" dirty="0" err="1" smtClean="0">
                <a:solidFill>
                  <a:schemeClr val="bg1"/>
                </a:solidFill>
              </a:rPr>
              <a:t>vector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9600" y="1897157"/>
            <a:ext cx="4525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 Magnitude and direction</a:t>
            </a:r>
            <a:endParaRPr lang="en-US" sz="28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09933" y="2743200"/>
            <a:ext cx="2618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20 mph at 125</a:t>
            </a:r>
            <a:r>
              <a:rPr lang="en-US" sz="2800" baseline="30000" dirty="0" smtClean="0"/>
              <a:t>o</a:t>
            </a:r>
            <a:endParaRPr lang="en-US" sz="2800" dirty="0" smtClean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62333" y="3581400"/>
            <a:ext cx="4100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40 N at 25</a:t>
            </a:r>
            <a:r>
              <a:rPr lang="en-US" sz="2800" baseline="30000" dirty="0" smtClean="0"/>
              <a:t>o </a:t>
            </a:r>
            <a:r>
              <a:rPr lang="en-US" sz="2800" dirty="0" smtClean="0"/>
              <a:t>north of west</a:t>
            </a:r>
          </a:p>
        </p:txBody>
      </p:sp>
    </p:spTree>
    <p:extLst>
      <p:ext uri="{BB962C8B-B14F-4D97-AF65-F5344CB8AC3E}">
        <p14:creationId xmlns:p14="http://schemas.microsoft.com/office/powerpoint/2010/main" val="23398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676400" y="76200"/>
            <a:ext cx="54102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Direction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1447800" y="1143000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1827213"/>
            <a:ext cx="17526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North </a:t>
            </a:r>
            <a:r>
              <a:rPr lang="en-US" b="1" dirty="0"/>
              <a:t>= +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352800" y="10668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38400" y="1827213"/>
            <a:ext cx="17526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South </a:t>
            </a:r>
            <a:r>
              <a:rPr lang="en-US" b="1" dirty="0"/>
              <a:t>= -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rot="5410951" flipV="1">
            <a:off x="5581650" y="1047750"/>
            <a:ext cx="1588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572000" y="1827213"/>
            <a:ext cx="17526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East = </a:t>
            </a:r>
            <a:r>
              <a:rPr lang="en-US" b="1" dirty="0"/>
              <a:t>+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rot="-5410951" flipH="1" flipV="1">
            <a:off x="7676357" y="932656"/>
            <a:ext cx="0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705600" y="1752600"/>
            <a:ext cx="17526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West </a:t>
            </a:r>
            <a:r>
              <a:rPr lang="en-US" b="1" dirty="0"/>
              <a:t>= -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495800" y="36576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419600" y="3505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362200" y="5029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553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1148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715000" y="4648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038600" y="5638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667000" y="4572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7086600" y="4648200"/>
            <a:ext cx="990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0 </a:t>
            </a:r>
            <a:r>
              <a:rPr lang="en-US" b="1" baseline="30000"/>
              <a:t>o </a:t>
            </a:r>
            <a:r>
              <a:rPr lang="en-US" b="1"/>
              <a:t>East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229100" y="3276600"/>
            <a:ext cx="1104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90 </a:t>
            </a:r>
            <a:r>
              <a:rPr lang="en-US" b="1" baseline="30000"/>
              <a:t>o </a:t>
            </a:r>
            <a:r>
              <a:rPr lang="en-US" b="1"/>
              <a:t>North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1066800" y="48006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West 180 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229100" y="6232525"/>
            <a:ext cx="1104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270 </a:t>
            </a:r>
            <a:r>
              <a:rPr lang="en-US" b="1" baseline="30000"/>
              <a:t>o </a:t>
            </a:r>
            <a:r>
              <a:rPr lang="en-US" b="1"/>
              <a:t>South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086600" y="5029200"/>
            <a:ext cx="68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360 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 flipH="1">
            <a:off x="3733800" y="4435475"/>
            <a:ext cx="1219200" cy="1066800"/>
          </a:xfrm>
          <a:custGeom>
            <a:avLst/>
            <a:gdLst>
              <a:gd name="T0" fmla="*/ 354979 w 21600"/>
              <a:gd name="T1" fmla="*/ 48747 h 21600"/>
              <a:gd name="T2" fmla="*/ 58589 w 21600"/>
              <a:gd name="T3" fmla="*/ 533400 h 21600"/>
              <a:gd name="T4" fmla="*/ 403916 w 21600"/>
              <a:gd name="T5" fmla="*/ 141894 h 21600"/>
              <a:gd name="T6" fmla="*/ 1105747 w 21600"/>
              <a:gd name="T7" fmla="*/ 27312 h 21600"/>
              <a:gd name="T8" fmla="*/ 1128494 w 21600"/>
              <a:gd name="T9" fmla="*/ 287641 h 21600"/>
              <a:gd name="T10" fmla="*/ 830975 w 21600"/>
              <a:gd name="T11" fmla="*/ 3075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80" y="4178"/>
                </a:moveTo>
                <a:cubicBezTo>
                  <a:pt x="14898" y="2821"/>
                  <a:pt x="12883" y="2076"/>
                  <a:pt x="10800" y="2076"/>
                </a:cubicBezTo>
                <a:cubicBezTo>
                  <a:pt x="5981" y="2076"/>
                  <a:pt x="2076" y="5981"/>
                  <a:pt x="2076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379" y="0"/>
                  <a:pt x="15874" y="923"/>
                  <a:pt x="17832" y="2603"/>
                </a:cubicBezTo>
                <a:lnTo>
                  <a:pt x="19590" y="553"/>
                </a:lnTo>
                <a:lnTo>
                  <a:pt x="19993" y="5824"/>
                </a:lnTo>
                <a:lnTo>
                  <a:pt x="14722" y="6227"/>
                </a:lnTo>
                <a:lnTo>
                  <a:pt x="16480" y="417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 flipV="1">
            <a:off x="3810000" y="4495800"/>
            <a:ext cx="1219200" cy="1066800"/>
          </a:xfrm>
          <a:custGeom>
            <a:avLst/>
            <a:gdLst>
              <a:gd name="T0" fmla="*/ 354979 w 21600"/>
              <a:gd name="T1" fmla="*/ 48747 h 21600"/>
              <a:gd name="T2" fmla="*/ 58589 w 21600"/>
              <a:gd name="T3" fmla="*/ 533400 h 21600"/>
              <a:gd name="T4" fmla="*/ 403916 w 21600"/>
              <a:gd name="T5" fmla="*/ 141894 h 21600"/>
              <a:gd name="T6" fmla="*/ 1105747 w 21600"/>
              <a:gd name="T7" fmla="*/ 27312 h 21600"/>
              <a:gd name="T8" fmla="*/ 1128494 w 21600"/>
              <a:gd name="T9" fmla="*/ 287641 h 21600"/>
              <a:gd name="T10" fmla="*/ 830975 w 21600"/>
              <a:gd name="T11" fmla="*/ 3075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80" y="4178"/>
                </a:moveTo>
                <a:cubicBezTo>
                  <a:pt x="14898" y="2821"/>
                  <a:pt x="12883" y="2076"/>
                  <a:pt x="10800" y="2076"/>
                </a:cubicBezTo>
                <a:cubicBezTo>
                  <a:pt x="5981" y="2076"/>
                  <a:pt x="2076" y="5981"/>
                  <a:pt x="2076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379" y="0"/>
                  <a:pt x="15874" y="923"/>
                  <a:pt x="17832" y="2603"/>
                </a:cubicBezTo>
                <a:lnTo>
                  <a:pt x="19590" y="553"/>
                </a:lnTo>
                <a:lnTo>
                  <a:pt x="19993" y="5824"/>
                </a:lnTo>
                <a:lnTo>
                  <a:pt x="14722" y="6227"/>
                </a:lnTo>
                <a:lnTo>
                  <a:pt x="16480" y="417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 autoUpdateAnimBg="0"/>
      <p:bldP spid="8197" grpId="0" animBg="1"/>
      <p:bldP spid="8198" grpId="0" animBg="1" autoUpdateAnimBg="0"/>
      <p:bldP spid="8199" grpId="0" animBg="1"/>
      <p:bldP spid="8200" grpId="0" animBg="1" autoUpdateAnimBg="0"/>
      <p:bldP spid="8201" grpId="0" animBg="1"/>
      <p:bldP spid="8202" grpId="0" animBg="1" autoUpdateAnimBg="0"/>
      <p:bldP spid="8203" grpId="0" animBg="1"/>
      <p:bldP spid="8204" grpId="0" autoUpdateAnimBg="0"/>
      <p:bldP spid="8205" grpId="0" animBg="1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5" grpId="0" autoUpdateAnimBg="0"/>
      <p:bldP spid="8216" grpId="0" autoUpdateAnimBg="0"/>
      <p:bldP spid="8217" grpId="0" autoUpdateAnimBg="0"/>
      <p:bldP spid="8218" grpId="0" autoUpdateAnimBg="0"/>
      <p:bldP spid="8219" grpId="0" autoUpdateAnimBg="0"/>
      <p:bldP spid="8221" grpId="0" animBg="1"/>
      <p:bldP spid="82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914400" y="304800"/>
            <a:ext cx="7467600" cy="6019800"/>
            <a:chOff x="576" y="192"/>
            <a:chExt cx="4704" cy="3792"/>
          </a:xfrm>
        </p:grpSpPr>
        <p:sp>
          <p:nvSpPr>
            <p:cNvPr id="10252" name="Line 2"/>
            <p:cNvSpPr>
              <a:spLocks noChangeShapeType="1"/>
            </p:cNvSpPr>
            <p:nvPr/>
          </p:nvSpPr>
          <p:spPr bwMode="auto">
            <a:xfrm>
              <a:off x="2784" y="57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3"/>
            <p:cNvSpPr>
              <a:spLocks noChangeShapeType="1"/>
            </p:cNvSpPr>
            <p:nvPr/>
          </p:nvSpPr>
          <p:spPr bwMode="auto">
            <a:xfrm>
              <a:off x="1248" y="2064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Rectangle 4"/>
            <p:cNvSpPr>
              <a:spLocks noChangeArrowheads="1"/>
            </p:cNvSpPr>
            <p:nvPr/>
          </p:nvSpPr>
          <p:spPr bwMode="auto">
            <a:xfrm>
              <a:off x="4512" y="1728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0</a:t>
              </a:r>
              <a:r>
                <a:rPr lang="en-US" b="1" baseline="30000"/>
                <a:t>O </a:t>
              </a:r>
              <a:r>
                <a:rPr lang="en-US" b="1"/>
                <a:t>East</a:t>
              </a:r>
              <a:endParaRPr lang="en-US" b="1" baseline="30000"/>
            </a:p>
          </p:txBody>
        </p:sp>
        <p:sp>
          <p:nvSpPr>
            <p:cNvPr id="10255" name="Rectangle 5"/>
            <p:cNvSpPr>
              <a:spLocks noChangeArrowheads="1"/>
            </p:cNvSpPr>
            <p:nvPr/>
          </p:nvSpPr>
          <p:spPr bwMode="auto">
            <a:xfrm>
              <a:off x="2724" y="192"/>
              <a:ext cx="9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90</a:t>
              </a:r>
              <a:r>
                <a:rPr lang="en-US" b="1" baseline="30000"/>
                <a:t>O </a:t>
              </a:r>
              <a:r>
                <a:rPr lang="en-US" b="1"/>
                <a:t>North</a:t>
              </a:r>
              <a:endParaRPr lang="en-US" b="1" baseline="30000"/>
            </a:p>
          </p:txBody>
        </p:sp>
        <p:sp>
          <p:nvSpPr>
            <p:cNvPr id="10256" name="Rectangle 6"/>
            <p:cNvSpPr>
              <a:spLocks noChangeArrowheads="1"/>
            </p:cNvSpPr>
            <p:nvPr/>
          </p:nvSpPr>
          <p:spPr bwMode="auto">
            <a:xfrm>
              <a:off x="576" y="1776"/>
              <a:ext cx="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West 180</a:t>
              </a:r>
              <a:r>
                <a:rPr lang="en-US" b="1" baseline="30000"/>
                <a:t>O</a:t>
              </a:r>
            </a:p>
          </p:txBody>
        </p:sp>
        <p:sp>
          <p:nvSpPr>
            <p:cNvPr id="10257" name="Rectangle 7"/>
            <p:cNvSpPr>
              <a:spLocks noChangeArrowheads="1"/>
            </p:cNvSpPr>
            <p:nvPr/>
          </p:nvSpPr>
          <p:spPr bwMode="auto">
            <a:xfrm>
              <a:off x="2628" y="3696"/>
              <a:ext cx="10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270</a:t>
              </a:r>
              <a:r>
                <a:rPr lang="en-US" b="1" baseline="30000"/>
                <a:t>O </a:t>
              </a:r>
              <a:r>
                <a:rPr lang="en-US" b="1"/>
                <a:t>South</a:t>
              </a:r>
              <a:endParaRPr lang="en-US" b="1" baseline="30000"/>
            </a:p>
          </p:txBody>
        </p:sp>
        <p:sp>
          <p:nvSpPr>
            <p:cNvPr id="10258" name="Rectangle 8"/>
            <p:cNvSpPr>
              <a:spLocks noChangeArrowheads="1"/>
            </p:cNvSpPr>
            <p:nvPr/>
          </p:nvSpPr>
          <p:spPr bwMode="auto">
            <a:xfrm>
              <a:off x="4440" y="2160"/>
              <a:ext cx="5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360</a:t>
              </a:r>
              <a:r>
                <a:rPr lang="en-US" b="1" baseline="30000"/>
                <a:t>O</a:t>
              </a:r>
            </a:p>
          </p:txBody>
        </p:sp>
        <p:sp>
          <p:nvSpPr>
            <p:cNvPr id="10259" name="Line 9"/>
            <p:cNvSpPr>
              <a:spLocks noChangeShapeType="1"/>
            </p:cNvSpPr>
            <p:nvPr/>
          </p:nvSpPr>
          <p:spPr bwMode="auto">
            <a:xfrm flipH="1" flipV="1">
              <a:off x="2016" y="1008"/>
              <a:ext cx="768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Rectangle 10"/>
            <p:cNvSpPr>
              <a:spLocks noChangeArrowheads="1"/>
            </p:cNvSpPr>
            <p:nvPr/>
          </p:nvSpPr>
          <p:spPr bwMode="auto">
            <a:xfrm>
              <a:off x="3984" y="177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+x</a:t>
              </a:r>
            </a:p>
          </p:txBody>
        </p:sp>
        <p:sp>
          <p:nvSpPr>
            <p:cNvPr id="10261" name="Rectangle 11"/>
            <p:cNvSpPr>
              <a:spLocks noChangeArrowheads="1"/>
            </p:cNvSpPr>
            <p:nvPr/>
          </p:nvSpPr>
          <p:spPr bwMode="auto">
            <a:xfrm>
              <a:off x="2784" y="5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+y</a:t>
              </a:r>
            </a:p>
          </p:txBody>
        </p:sp>
        <p:sp>
          <p:nvSpPr>
            <p:cNvPr id="10262" name="Rectangle 12"/>
            <p:cNvSpPr>
              <a:spLocks noChangeArrowheads="1"/>
            </p:cNvSpPr>
            <p:nvPr/>
          </p:nvSpPr>
          <p:spPr bwMode="auto">
            <a:xfrm>
              <a:off x="1248" y="20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- x</a:t>
              </a:r>
            </a:p>
          </p:txBody>
        </p:sp>
        <p:sp>
          <p:nvSpPr>
            <p:cNvPr id="10263" name="Rectangle 13"/>
            <p:cNvSpPr>
              <a:spLocks noChangeArrowheads="1"/>
            </p:cNvSpPr>
            <p:nvPr/>
          </p:nvSpPr>
          <p:spPr bwMode="auto">
            <a:xfrm>
              <a:off x="2928" y="33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- y</a:t>
              </a:r>
            </a:p>
          </p:txBody>
        </p:sp>
      </p:grpSp>
      <p:sp>
        <p:nvSpPr>
          <p:cNvPr id="11279" name="AutoShape 15"/>
          <p:cNvSpPr>
            <a:spLocks noChangeArrowheads="1"/>
          </p:cNvSpPr>
          <p:nvPr/>
        </p:nvSpPr>
        <p:spPr bwMode="auto">
          <a:xfrm rot="12527193" flipV="1">
            <a:off x="4114800" y="2459038"/>
            <a:ext cx="1687513" cy="1427162"/>
          </a:xfrm>
          <a:custGeom>
            <a:avLst/>
            <a:gdLst>
              <a:gd name="T0" fmla="*/ 912116 w 21600"/>
              <a:gd name="T1" fmla="*/ 2313 h 21600"/>
              <a:gd name="T2" fmla="*/ 219377 w 21600"/>
              <a:gd name="T3" fmla="*/ 463894 h 21600"/>
              <a:gd name="T4" fmla="*/ 887272 w 21600"/>
              <a:gd name="T5" fmla="*/ 260523 h 21600"/>
              <a:gd name="T6" fmla="*/ 1857514 w 21600"/>
              <a:gd name="T7" fmla="*/ 467594 h 21600"/>
              <a:gd name="T8" fmla="*/ 1607981 w 21600"/>
              <a:gd name="T9" fmla="*/ 848567 h 21600"/>
              <a:gd name="T10" fmla="*/ 1157509 w 21600"/>
              <a:gd name="T11" fmla="*/ 6374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412" y="8903"/>
                </a:moveTo>
                <a:cubicBezTo>
                  <a:pt x="16566" y="5953"/>
                  <a:pt x="13868" y="3921"/>
                  <a:pt x="10800" y="3921"/>
                </a:cubicBezTo>
                <a:cubicBezTo>
                  <a:pt x="8139" y="3920"/>
                  <a:pt x="5718" y="5454"/>
                  <a:pt x="4581" y="7859"/>
                </a:cubicBezTo>
                <a:lnTo>
                  <a:pt x="1036" y="6183"/>
                </a:lnTo>
                <a:cubicBezTo>
                  <a:pt x="2821" y="2407"/>
                  <a:pt x="6623" y="-1"/>
                  <a:pt x="10800" y="0"/>
                </a:cubicBezTo>
                <a:cubicBezTo>
                  <a:pt x="15617" y="0"/>
                  <a:pt x="19852" y="3191"/>
                  <a:pt x="21181" y="7822"/>
                </a:cubicBezTo>
                <a:lnTo>
                  <a:pt x="23776" y="7077"/>
                </a:lnTo>
                <a:lnTo>
                  <a:pt x="20582" y="12843"/>
                </a:lnTo>
                <a:lnTo>
                  <a:pt x="14816" y="9647"/>
                </a:lnTo>
                <a:lnTo>
                  <a:pt x="17412" y="8903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400800" y="1066800"/>
            <a:ext cx="22860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120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400800" y="1828800"/>
            <a:ext cx="2286000" cy="533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-240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8473731">
            <a:off x="3717925" y="2209800"/>
            <a:ext cx="1616075" cy="2133600"/>
          </a:xfrm>
          <a:custGeom>
            <a:avLst/>
            <a:gdLst>
              <a:gd name="T0" fmla="*/ 1395286 w 21600"/>
              <a:gd name="T1" fmla="*/ 333968 h 21600"/>
              <a:gd name="T2" fmla="*/ 207022 w 21600"/>
              <a:gd name="T3" fmla="*/ 555625 h 21600"/>
              <a:gd name="T4" fmla="*/ 1259865 w 21600"/>
              <a:gd name="T5" fmla="*/ 502976 h 21600"/>
              <a:gd name="T6" fmla="*/ 1306178 w 21600"/>
              <a:gd name="T7" fmla="*/ 2226747 h 21600"/>
              <a:gd name="T8" fmla="*/ 903880 w 21600"/>
              <a:gd name="T9" fmla="*/ 2079865 h 21600"/>
              <a:gd name="T10" fmla="*/ 1015060 w 21600"/>
              <a:gd name="T11" fmla="*/ 154883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898" y="18028"/>
                </a:moveTo>
                <a:cubicBezTo>
                  <a:pt x="17501" y="16552"/>
                  <a:pt x="19110" y="13791"/>
                  <a:pt x="19110" y="10800"/>
                </a:cubicBezTo>
                <a:cubicBezTo>
                  <a:pt x="19110" y="6210"/>
                  <a:pt x="15389" y="2490"/>
                  <a:pt x="10800" y="2490"/>
                </a:cubicBezTo>
                <a:cubicBezTo>
                  <a:pt x="7975" y="2489"/>
                  <a:pt x="5343" y="3924"/>
                  <a:pt x="3814" y="6299"/>
                </a:cubicBezTo>
                <a:lnTo>
                  <a:pt x="1720" y="4951"/>
                </a:lnTo>
                <a:cubicBezTo>
                  <a:pt x="3709" y="1864"/>
                  <a:pt x="712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688"/>
                  <a:pt x="19509" y="18276"/>
                  <a:pt x="16127" y="20194"/>
                </a:cubicBezTo>
                <a:lnTo>
                  <a:pt x="17458" y="22543"/>
                </a:lnTo>
                <a:lnTo>
                  <a:pt x="12081" y="21056"/>
                </a:lnTo>
                <a:lnTo>
                  <a:pt x="13567" y="15680"/>
                </a:lnTo>
                <a:lnTo>
                  <a:pt x="14898" y="18028"/>
                </a:lnTo>
                <a:close/>
              </a:path>
            </a:pathLst>
          </a:custGeom>
          <a:solidFill>
            <a:srgbClr val="FF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762000" y="3810000"/>
            <a:ext cx="2514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30</a:t>
            </a:r>
            <a:r>
              <a:rPr lang="en-US" b="1" baseline="30000"/>
              <a:t>O </a:t>
            </a:r>
            <a:r>
              <a:rPr lang="en-US" b="1"/>
              <a:t>West of North</a:t>
            </a:r>
          </a:p>
          <a:p>
            <a:pPr algn="ctr" eaLnBrk="0" hangingPunct="0"/>
            <a:r>
              <a:rPr lang="en-US" b="1"/>
              <a:t>30</a:t>
            </a:r>
            <a:r>
              <a:rPr lang="en-US" b="1" baseline="30000"/>
              <a:t>O</a:t>
            </a:r>
            <a:r>
              <a:rPr lang="en-US" b="1"/>
              <a:t> Left of +y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11728442" flipV="1">
            <a:off x="3657600" y="1392238"/>
            <a:ext cx="1219200" cy="1427162"/>
          </a:xfrm>
          <a:custGeom>
            <a:avLst/>
            <a:gdLst>
              <a:gd name="T0" fmla="*/ 997260 w 21600"/>
              <a:gd name="T1" fmla="*/ 162868 h 21600"/>
              <a:gd name="T2" fmla="*/ 633702 w 21600"/>
              <a:gd name="T3" fmla="*/ 132805 h 21600"/>
              <a:gd name="T4" fmla="*/ 853609 w 21600"/>
              <a:gd name="T5" fmla="*/ 366900 h 21600"/>
              <a:gd name="T6" fmla="*/ 1349587 w 21600"/>
              <a:gd name="T7" fmla="*/ 500762 h 21600"/>
              <a:gd name="T8" fmla="*/ 1155248 w 21600"/>
              <a:gd name="T9" fmla="*/ 876449 h 21600"/>
              <a:gd name="T10" fmla="*/ 834249 w 21600"/>
              <a:gd name="T11" fmla="*/ 6489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402" y="9178"/>
                </a:moveTo>
                <a:cubicBezTo>
                  <a:pt x="16685" y="6257"/>
                  <a:pt x="14134" y="4155"/>
                  <a:pt x="11130" y="4009"/>
                </a:cubicBezTo>
                <a:lnTo>
                  <a:pt x="11324" y="12"/>
                </a:lnTo>
                <a:cubicBezTo>
                  <a:pt x="16096" y="244"/>
                  <a:pt x="20148" y="3584"/>
                  <a:pt x="21288" y="8223"/>
                </a:cubicBezTo>
                <a:lnTo>
                  <a:pt x="23910" y="7579"/>
                </a:lnTo>
                <a:lnTo>
                  <a:pt x="20467" y="13265"/>
                </a:lnTo>
                <a:lnTo>
                  <a:pt x="14780" y="9822"/>
                </a:lnTo>
                <a:lnTo>
                  <a:pt x="17402" y="9178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838200" y="5105400"/>
            <a:ext cx="2514600" cy="9144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60</a:t>
            </a:r>
            <a:r>
              <a:rPr lang="en-US" b="1" baseline="30000"/>
              <a:t>O </a:t>
            </a:r>
            <a:r>
              <a:rPr lang="en-US" b="1"/>
              <a:t>North of West</a:t>
            </a:r>
          </a:p>
          <a:p>
            <a:pPr algn="ctr" eaLnBrk="0" hangingPunct="0"/>
            <a:r>
              <a:rPr lang="en-US" b="1"/>
              <a:t>60</a:t>
            </a:r>
            <a:r>
              <a:rPr lang="en-US" b="1" baseline="30000"/>
              <a:t>O</a:t>
            </a:r>
            <a:r>
              <a:rPr lang="en-US" b="1"/>
              <a:t> Above - x</a:t>
            </a: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 rot="6074639" flipH="1" flipV="1">
            <a:off x="2282825" y="2457450"/>
            <a:ext cx="2139950" cy="1524000"/>
          </a:xfrm>
          <a:custGeom>
            <a:avLst/>
            <a:gdLst>
              <a:gd name="T0" fmla="*/ 1579699 w 21600"/>
              <a:gd name="T1" fmla="*/ 92004 h 21600"/>
              <a:gd name="T2" fmla="*/ 887386 w 21600"/>
              <a:gd name="T3" fmla="*/ 103223 h 21600"/>
              <a:gd name="T4" fmla="*/ 1458634 w 21600"/>
              <a:gd name="T5" fmla="*/ 251178 h 21600"/>
              <a:gd name="T6" fmla="*/ 2310651 w 21600"/>
              <a:gd name="T7" fmla="*/ 406259 h 21600"/>
              <a:gd name="T8" fmla="*/ 2091900 w 21600"/>
              <a:gd name="T9" fmla="*/ 771948 h 21600"/>
              <a:gd name="T10" fmla="*/ 1578510 w 21600"/>
              <a:gd name="T11" fmla="*/ 6161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38" y="7725"/>
                </a:moveTo>
                <a:cubicBezTo>
                  <a:pt x="17183" y="4607"/>
                  <a:pt x="14160" y="2566"/>
                  <a:pt x="10800" y="2566"/>
                </a:cubicBezTo>
                <a:cubicBezTo>
                  <a:pt x="10264" y="2565"/>
                  <a:pt x="9731" y="2618"/>
                  <a:pt x="9206" y="2721"/>
                </a:cubicBezTo>
                <a:lnTo>
                  <a:pt x="8709" y="204"/>
                </a:lnTo>
                <a:cubicBezTo>
                  <a:pt x="9397" y="68"/>
                  <a:pt x="10098" y="-1"/>
                  <a:pt x="10800" y="0"/>
                </a:cubicBezTo>
                <a:cubicBezTo>
                  <a:pt x="15207" y="0"/>
                  <a:pt x="19172" y="2678"/>
                  <a:pt x="20818" y="6767"/>
                </a:cubicBezTo>
                <a:lnTo>
                  <a:pt x="23323" y="5758"/>
                </a:lnTo>
                <a:lnTo>
                  <a:pt x="21115" y="10941"/>
                </a:lnTo>
                <a:lnTo>
                  <a:pt x="15933" y="8733"/>
                </a:lnTo>
                <a:lnTo>
                  <a:pt x="18438" y="7725"/>
                </a:lnTo>
                <a:close/>
              </a:path>
            </a:pathLst>
          </a:custGeom>
          <a:solidFill>
            <a:srgbClr val="33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228600" y="76200"/>
            <a:ext cx="3352800" cy="1295400"/>
          </a:xfrm>
          <a:prstGeom prst="rect">
            <a:avLst/>
          </a:prstGeom>
          <a:gradFill rotWithShape="0">
            <a:gsLst>
              <a:gs pos="0">
                <a:srgbClr val="A987A9"/>
              </a:gs>
              <a:gs pos="50000">
                <a:srgbClr val="FFCCFF"/>
              </a:gs>
              <a:gs pos="100000">
                <a:srgbClr val="A987A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MEASURING THE</a:t>
            </a:r>
            <a:br>
              <a:rPr lang="en-US" b="1"/>
            </a:br>
            <a:r>
              <a:rPr lang="en-US" b="1"/>
              <a:t>SAME DIRECTION</a:t>
            </a:r>
            <a:r>
              <a:rPr lang="en-US"/>
              <a:t/>
            </a:r>
            <a:br>
              <a:rPr lang="en-US"/>
            </a:br>
            <a:r>
              <a:rPr lang="en-US" b="1"/>
              <a:t>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20874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  <p:bldP spid="11280" grpId="0" animBg="1" autoUpdateAnimBg="0"/>
      <p:bldP spid="11281" grpId="0" animBg="1" autoUpdateAnimBg="0"/>
      <p:bldP spid="11282" grpId="0" animBg="1"/>
      <p:bldP spid="11283" grpId="0" animBg="1" autoUpdateAnimBg="0"/>
      <p:bldP spid="11284" grpId="0" animBg="1"/>
      <p:bldP spid="11285" grpId="0" animBg="1" autoUpdateAnimBg="0"/>
      <p:bldP spid="11286" grpId="0" animBg="1"/>
      <p:bldP spid="1128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7"/>
            <a:ext cx="8229600" cy="4525963"/>
          </a:xfrm>
        </p:spPr>
        <p:txBody>
          <a:bodyPr/>
          <a:lstStyle/>
          <a:p>
            <a:r>
              <a:rPr lang="en-US" dirty="0" smtClean="0"/>
              <a:t>Draw a vector with magnitude of 20 </a:t>
            </a:r>
            <a:r>
              <a:rPr lang="en-US" dirty="0" err="1" smtClean="0"/>
              <a:t>ft</a:t>
            </a:r>
            <a:r>
              <a:rPr lang="en-US" dirty="0" smtClean="0"/>
              <a:t> at 185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Draw a vector with magnitude 10 </a:t>
            </a:r>
            <a:r>
              <a:rPr lang="en-US" dirty="0" err="1" smtClean="0"/>
              <a:t>ft</a:t>
            </a:r>
            <a:r>
              <a:rPr lang="en-US" dirty="0" smtClean="0"/>
              <a:t> at 30</a:t>
            </a:r>
            <a:r>
              <a:rPr lang="en-US" baseline="30000" dirty="0" smtClean="0"/>
              <a:t>o</a:t>
            </a:r>
            <a:r>
              <a:rPr lang="en-US" dirty="0" smtClean="0"/>
              <a:t> south of west</a:t>
            </a:r>
          </a:p>
          <a:p>
            <a:r>
              <a:rPr lang="en-US" dirty="0" smtClean="0"/>
              <a:t>Draw a vector with magnitude 35 at 25</a:t>
            </a:r>
            <a:r>
              <a:rPr lang="en-US" baseline="30000" dirty="0" smtClean="0"/>
              <a:t>o</a:t>
            </a:r>
            <a:r>
              <a:rPr lang="en-US" dirty="0" smtClean="0"/>
              <a:t> east of south</a:t>
            </a:r>
            <a:endParaRPr lang="en-US" dirty="0"/>
          </a:p>
        </p:txBody>
      </p:sp>
      <p:pic>
        <p:nvPicPr>
          <p:cNvPr id="38914" name="Picture 2" descr="http://02.edu-cdn.com/files/static/learningexpressllc/9781576856604/The_Coordinate_Plane_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2971800" cy="301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find component form given magnitude and direction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Use trig!!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Each vector is made up of an x component and a y component</a:t>
            </a:r>
          </a:p>
          <a:p>
            <a:r>
              <a:rPr lang="en-US" sz="2400" dirty="0" smtClean="0"/>
              <a:t>To find the x component, multiply the magnitude by </a:t>
            </a:r>
            <a:r>
              <a:rPr lang="en-US" sz="2400" dirty="0" err="1" smtClean="0"/>
              <a:t>cos</a:t>
            </a:r>
            <a:r>
              <a:rPr lang="en-US" sz="2400" dirty="0" smtClean="0"/>
              <a:t> </a:t>
            </a:r>
            <a:r>
              <a:rPr lang="el-GR" sz="2400" dirty="0" smtClean="0"/>
              <a:t>θ</a:t>
            </a:r>
            <a:endParaRPr lang="en-US" sz="2400" dirty="0" smtClean="0"/>
          </a:p>
          <a:p>
            <a:r>
              <a:rPr lang="en-US" sz="2400" dirty="0" smtClean="0"/>
              <a:t>To find the y component, multiply the magnitude by sin </a:t>
            </a:r>
            <a:r>
              <a:rPr lang="el-GR" sz="2400" dirty="0" smtClean="0"/>
              <a:t>θ</a:t>
            </a:r>
            <a:endParaRPr lang="en-US" sz="2400" dirty="0" smtClean="0"/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Acos</a:t>
            </a:r>
            <a:r>
              <a:rPr lang="el-GR" sz="2400" dirty="0" smtClean="0"/>
              <a:t>θ</a:t>
            </a:r>
            <a:r>
              <a:rPr lang="en-US" sz="2400" dirty="0" smtClean="0"/>
              <a:t>,</a:t>
            </a:r>
            <a:r>
              <a:rPr lang="en-US" sz="2400" dirty="0" err="1" smtClean="0"/>
              <a:t>Asin</a:t>
            </a:r>
            <a:r>
              <a:rPr lang="el-GR" sz="2400" dirty="0" smtClean="0"/>
              <a:t>θ</a:t>
            </a:r>
            <a:r>
              <a:rPr lang="en-US" sz="2400" dirty="0" smtClean="0"/>
              <a:t>&gt; or (</a:t>
            </a:r>
            <a:r>
              <a:rPr lang="en-US" sz="2400" dirty="0" err="1" smtClean="0"/>
              <a:t>Acos</a:t>
            </a:r>
            <a:r>
              <a:rPr lang="el-GR" sz="2400" dirty="0" smtClean="0"/>
              <a:t>θ</a:t>
            </a:r>
            <a:r>
              <a:rPr lang="en-US" sz="2400" dirty="0" smtClean="0"/>
              <a:t>)</a:t>
            </a:r>
            <a:r>
              <a:rPr lang="en-US" sz="2400" dirty="0" err="1" smtClean="0"/>
              <a:t>i</a:t>
            </a:r>
            <a:r>
              <a:rPr lang="en-US" sz="2400" dirty="0" smtClean="0"/>
              <a:t> + (</a:t>
            </a:r>
            <a:r>
              <a:rPr lang="en-US" sz="2400" dirty="0" err="1" smtClean="0"/>
              <a:t>Asin</a:t>
            </a:r>
            <a:r>
              <a:rPr lang="el-GR" sz="2400" dirty="0" smtClean="0"/>
              <a:t>θ</a:t>
            </a:r>
            <a:r>
              <a:rPr lang="en-US" sz="2400" dirty="0" smtClean="0"/>
              <a:t>)j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24200" y="2438400"/>
            <a:ext cx="3200400" cy="1752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24200" y="4191000"/>
            <a:ext cx="3200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24200" y="2133600"/>
            <a:ext cx="0" cy="2057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0" y="22075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72933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θ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24200" y="4191000"/>
            <a:ext cx="3200400" cy="0"/>
          </a:xfrm>
          <a:prstGeom prst="straightConnector1">
            <a:avLst/>
          </a:prstGeom>
          <a:ln w="63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9489" y="4199653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Acos</a:t>
            </a:r>
            <a:r>
              <a:rPr lang="el-GR" sz="2000" b="1" dirty="0" smtClean="0">
                <a:solidFill>
                  <a:schemeClr val="tx2"/>
                </a:solidFill>
              </a:rPr>
              <a:t>θ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408561" y="3018596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Asin</a:t>
            </a:r>
            <a:r>
              <a:rPr lang="el-GR" sz="2000" b="1" dirty="0" smtClean="0">
                <a:solidFill>
                  <a:schemeClr val="tx2"/>
                </a:solidFill>
              </a:rPr>
              <a:t>θ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7891" name="Picture 3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42" y="1600428"/>
            <a:ext cx="5485715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7"/>
            <a:ext cx="8229600" cy="4525963"/>
          </a:xfrm>
        </p:spPr>
        <p:txBody>
          <a:bodyPr/>
          <a:lstStyle/>
          <a:p>
            <a:r>
              <a:rPr lang="en-US" dirty="0" smtClean="0"/>
              <a:t>Find the component form of a vector with magnitude of 30 mph at 40</a:t>
            </a:r>
            <a:r>
              <a:rPr lang="en-US" baseline="30000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7891" name="Picture 3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42" y="1600428"/>
            <a:ext cx="5485715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7"/>
            <a:ext cx="8229600" cy="4525963"/>
          </a:xfrm>
        </p:spPr>
        <p:txBody>
          <a:bodyPr/>
          <a:lstStyle/>
          <a:p>
            <a:r>
              <a:rPr lang="en-US" dirty="0" smtClean="0"/>
              <a:t>Find the component form of a vector with magnitude of 120 at 25</a:t>
            </a:r>
            <a:r>
              <a:rPr lang="en-US" baseline="30000" dirty="0" smtClean="0"/>
              <a:t>o</a:t>
            </a:r>
            <a:r>
              <a:rPr lang="en-US" dirty="0" smtClean="0"/>
              <a:t> west of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Essential Question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vector</a:t>
            </a:r>
            <a:r>
              <a:rPr lang="fr-FR" dirty="0" smtClean="0"/>
              <a:t> and how do </a:t>
            </a:r>
            <a:r>
              <a:rPr lang="fr-FR" dirty="0" err="1" smtClean="0"/>
              <a:t>you</a:t>
            </a:r>
            <a:r>
              <a:rPr lang="fr-FR" dirty="0" smtClean="0"/>
              <a:t> combine </a:t>
            </a:r>
            <a:r>
              <a:rPr lang="fr-FR" dirty="0" err="1" smtClean="0"/>
              <a:t>them</a:t>
            </a:r>
            <a:r>
              <a:rPr lang="fr-FR" dirty="0" smtClean="0"/>
              <a:t>?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76538"/>
            <a:ext cx="3200400" cy="34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find magnitude and direction given component 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Notation for magnitude is </a:t>
            </a:r>
          </a:p>
          <a:p>
            <a:r>
              <a:rPr lang="en-US" dirty="0" smtClean="0"/>
              <a:t>If you know the x and y components, the magnitude can be found using the </a:t>
            </a:r>
            <a:r>
              <a:rPr lang="en-US" dirty="0" err="1" smtClean="0"/>
              <a:t>pythagorean</a:t>
            </a:r>
            <a:r>
              <a:rPr lang="en-US" dirty="0" smtClean="0"/>
              <a:t> theorem!!</a:t>
            </a:r>
          </a:p>
          <a:p>
            <a:endParaRPr lang="en-US" dirty="0"/>
          </a:p>
          <a:p>
            <a:r>
              <a:rPr lang="en-US" dirty="0" smtClean="0"/>
              <a:t>Direction is found using trig!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104748"/>
              </p:ext>
            </p:extLst>
          </p:nvPr>
        </p:nvGraphicFramePr>
        <p:xfrm>
          <a:off x="5334000" y="3733800"/>
          <a:ext cx="2176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Equation" r:id="rId4" imgW="927000" imgH="291960" progId="Equation.DSMT4">
                  <p:embed/>
                </p:oleObj>
              </mc:Choice>
              <mc:Fallback>
                <p:oleObj name="Equation" r:id="rId4" imgW="927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3733800"/>
                        <a:ext cx="217646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760806"/>
              </p:ext>
            </p:extLst>
          </p:nvPr>
        </p:nvGraphicFramePr>
        <p:xfrm>
          <a:off x="5334000" y="2057400"/>
          <a:ext cx="5365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Equation" r:id="rId6" imgW="228600" imgH="253800" progId="Equation.DSMT4">
                  <p:embed/>
                </p:oleObj>
              </mc:Choice>
              <mc:Fallback>
                <p:oleObj name="Equation" r:id="rId6" imgW="2286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057400"/>
                        <a:ext cx="5365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09451"/>
              </p:ext>
            </p:extLst>
          </p:nvPr>
        </p:nvGraphicFramePr>
        <p:xfrm>
          <a:off x="1981200" y="5410200"/>
          <a:ext cx="17002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1" name="Equation" r:id="rId8" imgW="723600" imgH="393480" progId="Equation.DSMT4">
                  <p:embed/>
                </p:oleObj>
              </mc:Choice>
              <mc:Fallback>
                <p:oleObj name="Equation" r:id="rId8" imgW="7236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17002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Triangle 7"/>
          <p:cNvSpPr/>
          <p:nvPr/>
        </p:nvSpPr>
        <p:spPr>
          <a:xfrm flipH="1">
            <a:off x="5410200" y="4724400"/>
            <a:ext cx="1524000" cy="12192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5149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2159" y="60085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is the vector?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73152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You need to figure out what quadrant a vector is in because your calculator only gives you answers in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(positive) or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quadrant (negative)</a:t>
            </a:r>
          </a:p>
          <a:p>
            <a:r>
              <a:rPr lang="en-US" sz="2800" dirty="0" smtClean="0"/>
              <a:t>If the vector is in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quadrant, leave the answer your calculator gives you alone</a:t>
            </a:r>
          </a:p>
          <a:p>
            <a:r>
              <a:rPr lang="en-US" sz="2800" dirty="0" smtClean="0"/>
              <a:t>If the vector is in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or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quadrant, add 180 to your answer</a:t>
            </a:r>
          </a:p>
          <a:p>
            <a:r>
              <a:rPr lang="en-US" sz="2800" dirty="0" smtClean="0"/>
              <a:t>If the vector is in 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quadrant, add 360 to your answer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74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– Find the magnitude and direction angle of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1066800" y="2681287"/>
            <a:ext cx="60960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36725" y="2492375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43000" y="3214687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19200" y="2147887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(-3,4)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3062287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(-5,2)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71800" y="1919287"/>
            <a:ext cx="21082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component </a:t>
            </a:r>
            <a:r>
              <a:rPr lang="en-US" dirty="0"/>
              <a:t>form of</a:t>
            </a: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867269"/>
              </p:ext>
            </p:extLst>
          </p:nvPr>
        </p:nvGraphicFramePr>
        <p:xfrm>
          <a:off x="5121275" y="1814234"/>
          <a:ext cx="6096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5" name="Equation" r:id="rId4" imgW="253800" imgH="241200" progId="Equation.DSMT4">
                  <p:embed/>
                </p:oleObj>
              </mc:Choice>
              <mc:Fallback>
                <p:oleObj name="Equation" r:id="rId4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1814234"/>
                        <a:ext cx="6096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28701"/>
              </p:ext>
            </p:extLst>
          </p:nvPr>
        </p:nvGraphicFramePr>
        <p:xfrm>
          <a:off x="5968191" y="2047598"/>
          <a:ext cx="1822470" cy="597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"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191" y="2047598"/>
                        <a:ext cx="1822470" cy="597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606256"/>
              </p:ext>
            </p:extLst>
          </p:nvPr>
        </p:nvGraphicFramePr>
        <p:xfrm>
          <a:off x="4876800" y="2774156"/>
          <a:ext cx="34877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7" name="Equation" r:id="rId8" imgW="1307880" imgH="330120" progId="Equation.DSMT4">
                  <p:embed/>
                </p:oleObj>
              </mc:Choice>
              <mc:Fallback>
                <p:oleObj name="Equation" r:id="rId8" imgW="1307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74156"/>
                        <a:ext cx="3487738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32360"/>
              </p:ext>
            </p:extLst>
          </p:nvPr>
        </p:nvGraphicFramePr>
        <p:xfrm>
          <a:off x="8229600" y="2921907"/>
          <a:ext cx="91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921907"/>
                        <a:ext cx="91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348479"/>
              </p:ext>
            </p:extLst>
          </p:nvPr>
        </p:nvGraphicFramePr>
        <p:xfrm>
          <a:off x="6705600" y="3611562"/>
          <a:ext cx="1152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" name="Equation" r:id="rId12" imgW="431640" imgH="215640" progId="Equation.DSMT4">
                  <p:embed/>
                </p:oleObj>
              </mc:Choice>
              <mc:Fallback>
                <p:oleObj name="Equation" r:id="rId12" imgW="431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611562"/>
                        <a:ext cx="1152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75188"/>
              </p:ext>
            </p:extLst>
          </p:nvPr>
        </p:nvGraphicFramePr>
        <p:xfrm>
          <a:off x="8686800" y="7634287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0" name="Equation" r:id="rId14" imgW="190440" imgH="139680" progId="Equation.DSMT4">
                  <p:embed/>
                </p:oleObj>
              </mc:Choice>
              <mc:Fallback>
                <p:oleObj name="Equation" r:id="rId14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7634287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71800" y="2801421"/>
            <a:ext cx="2018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magnitude is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07905"/>
              </p:ext>
            </p:extLst>
          </p:nvPr>
        </p:nvGraphicFramePr>
        <p:xfrm>
          <a:off x="6705600" y="762000"/>
          <a:ext cx="6096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1" name="Equation" r:id="rId16" imgW="253800" imgH="241200" progId="Equation.DSMT4">
                  <p:embed/>
                </p:oleObj>
              </mc:Choice>
              <mc:Fallback>
                <p:oleObj name="Equation" r:id="rId16" imgW="2538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762000"/>
                        <a:ext cx="6096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895600" y="502920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What quadrant is it in??</a:t>
            </a:r>
            <a:endParaRPr lang="en-US" dirty="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732605" y="5029200"/>
            <a:ext cx="2552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(so we will add 180)</a:t>
            </a:r>
            <a:endParaRPr lang="en-US" dirty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124199" y="4126468"/>
            <a:ext cx="1813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The direction is: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27903"/>
              </p:ext>
            </p:extLst>
          </p:nvPr>
        </p:nvGraphicFramePr>
        <p:xfrm>
          <a:off x="5101840" y="4161174"/>
          <a:ext cx="1425575" cy="66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" name="Equation" r:id="rId18" imgW="838080" imgH="393480" progId="Equation.DSMT4">
                  <p:embed/>
                </p:oleObj>
              </mc:Choice>
              <mc:Fallback>
                <p:oleObj name="Equation" r:id="rId18" imgW="8380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840" y="4161174"/>
                        <a:ext cx="1425575" cy="669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557202"/>
              </p:ext>
            </p:extLst>
          </p:nvPr>
        </p:nvGraphicFramePr>
        <p:xfrm>
          <a:off x="7224713" y="4418013"/>
          <a:ext cx="6254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" name="Equation" r:id="rId20" imgW="368280" imgH="203040" progId="Equation.DSMT4">
                  <p:embed/>
                </p:oleObj>
              </mc:Choice>
              <mc:Fallback>
                <p:oleObj name="Equation" r:id="rId20" imgW="36828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4418013"/>
                        <a:ext cx="6254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49375"/>
              </p:ext>
            </p:extLst>
          </p:nvPr>
        </p:nvGraphicFramePr>
        <p:xfrm>
          <a:off x="4892675" y="5715000"/>
          <a:ext cx="9509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4" name="Equation" r:id="rId22" imgW="558720" imgH="203040" progId="Equation.DSMT4">
                  <p:embed/>
                </p:oleObj>
              </mc:Choice>
              <mc:Fallback>
                <p:oleObj name="Equation" r:id="rId22" imgW="55872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5715000"/>
                        <a:ext cx="9509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8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34951" y="1774309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The component form </a:t>
            </a:r>
            <a:r>
              <a:rPr lang="en-US" dirty="0" smtClean="0"/>
              <a:t>is</a:t>
            </a:r>
            <a:endParaRPr lang="en-US" dirty="0"/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686070"/>
              </p:ext>
            </p:extLst>
          </p:nvPr>
        </p:nvGraphicFramePr>
        <p:xfrm>
          <a:off x="3973965" y="2143641"/>
          <a:ext cx="2085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4" imgW="672840" imgH="253800" progId="Equation.DSMT4">
                  <p:embed/>
                </p:oleObj>
              </mc:Choice>
              <mc:Fallback>
                <p:oleObj name="Equation" r:id="rId4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965" y="2143641"/>
                        <a:ext cx="2085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409217"/>
              </p:ext>
            </p:extLst>
          </p:nvPr>
        </p:nvGraphicFramePr>
        <p:xfrm>
          <a:off x="5715000" y="2775599"/>
          <a:ext cx="32162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Equation" r:id="rId6" imgW="1206360" imgH="330120" progId="Equation.DSMT4">
                  <p:embed/>
                </p:oleObj>
              </mc:Choice>
              <mc:Fallback>
                <p:oleObj name="Equation" r:id="rId6" imgW="1206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75599"/>
                        <a:ext cx="32162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001351"/>
              </p:ext>
            </p:extLst>
          </p:nvPr>
        </p:nvGraphicFramePr>
        <p:xfrm>
          <a:off x="4782683" y="3733800"/>
          <a:ext cx="132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Equation" r:id="rId8" imgW="495000" imgH="228600" progId="Equation.DSMT4">
                  <p:embed/>
                </p:oleObj>
              </mc:Choice>
              <mc:Fallback>
                <p:oleObj name="Equation" r:id="rId8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683" y="3733800"/>
                        <a:ext cx="1320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17152"/>
              </p:ext>
            </p:extLst>
          </p:nvPr>
        </p:nvGraphicFramePr>
        <p:xfrm>
          <a:off x="6248400" y="3733800"/>
          <a:ext cx="1152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" name="Equation" r:id="rId10" imgW="431640" imgH="215640" progId="Equation.DSMT4">
                  <p:embed/>
                </p:oleObj>
              </mc:Choice>
              <mc:Fallback>
                <p:oleObj name="Equation" r:id="rId10" imgW="431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733800"/>
                        <a:ext cx="1152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44229"/>
              </p:ext>
            </p:extLst>
          </p:nvPr>
        </p:nvGraphicFramePr>
        <p:xfrm>
          <a:off x="8686800" y="7634287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12" imgW="190440" imgH="139680" progId="Equation.DSMT4">
                  <p:embed/>
                </p:oleObj>
              </mc:Choice>
              <mc:Fallback>
                <p:oleObj name="Equation" r:id="rId12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7634287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829903" y="3031465"/>
            <a:ext cx="2018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magnitude 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143641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</a:t>
            </a:r>
            <a:r>
              <a:rPr lang="en-US" sz="2800" dirty="0"/>
              <a:t>the </a:t>
            </a:r>
            <a:r>
              <a:rPr lang="en-US" sz="2800" dirty="0" smtClean="0"/>
              <a:t>direction</a:t>
            </a:r>
            <a:r>
              <a:rPr lang="en-US" sz="2800" dirty="0"/>
              <a:t>, and </a:t>
            </a:r>
            <a:r>
              <a:rPr lang="en-US" sz="2800" dirty="0" smtClean="0"/>
              <a:t>magnitude if initial point is (1,11) and terminal point is (9,3)</a:t>
            </a:r>
            <a:endParaRPr lang="en-US" sz="2800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799114" y="4599643"/>
            <a:ext cx="1749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direction is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505595"/>
              </p:ext>
            </p:extLst>
          </p:nvPr>
        </p:nvGraphicFramePr>
        <p:xfrm>
          <a:off x="5848404" y="4419600"/>
          <a:ext cx="204628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Equation" r:id="rId14" imgW="990360" imgH="838080" progId="Equation.DSMT4">
                  <p:embed/>
                </p:oleObj>
              </mc:Choice>
              <mc:Fallback>
                <p:oleObj name="Equation" r:id="rId14" imgW="990360" imgH="8380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404" y="4419600"/>
                        <a:ext cx="2046287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1" grpId="0" autoUpdateAnimBg="0"/>
      <p:bldP spid="2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8714" y="1676400"/>
            <a:ext cx="754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You can add and subtract vectors – this changes their magnitude and direction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Vector Operations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7828" y="3206170"/>
            <a:ext cx="754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To find the resultant, simply add or subtract the components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87828" y="4162182"/>
            <a:ext cx="7543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You can also multiply vectors by a scalar (a number) – this changes their magnitude but not their direction (if you multiply by negative, it reverse direction)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9600" y="2652631"/>
            <a:ext cx="754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The answer is called the </a:t>
            </a:r>
            <a:r>
              <a:rPr lang="en-US" sz="2800" u="sng" dirty="0" smtClean="0">
                <a:solidFill>
                  <a:schemeClr val="accent2"/>
                </a:solidFill>
              </a:rPr>
              <a:t>resultant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09600" y="5947309"/>
            <a:ext cx="754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To multiply – distribute the number to both components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3"/>
          <p:cNvSpPr>
            <a:spLocks noChangeShapeType="1"/>
          </p:cNvSpPr>
          <p:nvPr/>
        </p:nvSpPr>
        <p:spPr bwMode="auto">
          <a:xfrm flipH="1" flipV="1">
            <a:off x="2819400" y="4038600"/>
            <a:ext cx="762000" cy="1524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1676400" y="5562600"/>
            <a:ext cx="1905000" cy="114300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1676400" y="4038600"/>
            <a:ext cx="1143000" cy="266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260725" y="43068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514600" y="6172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CC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09800" y="5181600"/>
            <a:ext cx="67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u+v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886200" y="5424488"/>
            <a:ext cx="3971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 is the </a:t>
            </a:r>
            <a:r>
              <a:rPr lang="en-US" u="sng" dirty="0">
                <a:solidFill>
                  <a:srgbClr val="FF0000"/>
                </a:solidFill>
              </a:rPr>
              <a:t>resultant vector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Adding Vectors Graphically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9829" y="1752600"/>
            <a:ext cx="658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add vectors graphically, position them so the initial</a:t>
            </a:r>
          </a:p>
          <a:p>
            <a:r>
              <a:rPr lang="en-US" dirty="0"/>
              <a:t>p</a:t>
            </a:r>
            <a:r>
              <a:rPr lang="en-US" dirty="0" smtClean="0"/>
              <a:t>oint of one is connects with the terminal point of the other, the</a:t>
            </a:r>
          </a:p>
          <a:p>
            <a:r>
              <a:rPr lang="en-US" dirty="0"/>
              <a:t>d</a:t>
            </a:r>
            <a:r>
              <a:rPr lang="en-US" dirty="0" smtClean="0"/>
              <a:t>iagonal is the resultant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8" grpId="0" animBg="1"/>
      <p:bldP spid="13319" grpId="0" autoUpdateAnimBg="0"/>
      <p:bldP spid="13323" grpId="0" autoUpdateAnimBg="0"/>
      <p:bldP spid="133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75260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v</a:t>
            </a:r>
            <a:r>
              <a:rPr lang="en-US" sz="3600" dirty="0" smtClean="0"/>
              <a:t>&lt;-2,5&gt;  </a:t>
            </a:r>
            <a:r>
              <a:rPr lang="en-US" sz="3600" b="1" dirty="0" smtClean="0"/>
              <a:t>w</a:t>
            </a:r>
            <a:r>
              <a:rPr lang="en-US" sz="3600" dirty="0" smtClean="0"/>
              <a:t>&lt;3,4&gt;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58143"/>
            <a:ext cx="41440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</a:t>
            </a:r>
            <a:r>
              <a:rPr lang="en-US" sz="2400" dirty="0" err="1" smtClean="0"/>
              <a:t>v+w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v–w</a:t>
            </a:r>
          </a:p>
          <a:p>
            <a:r>
              <a:rPr lang="en-US" sz="2400" dirty="0" smtClean="0"/>
              <a:t>       2v</a:t>
            </a:r>
          </a:p>
          <a:p>
            <a:r>
              <a:rPr lang="en-US" sz="2400" dirty="0" smtClean="0"/>
              <a:t>       4u – 7v</a:t>
            </a:r>
          </a:p>
          <a:p>
            <a:r>
              <a:rPr lang="en-US" sz="2400" dirty="0" smtClean="0"/>
              <a:t>algebraically and graphically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810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Example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535988" cy="10652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IE" dirty="0" smtClean="0"/>
              <a:t>A </a:t>
            </a:r>
            <a:r>
              <a:rPr lang="en-IE" b="1" dirty="0" smtClean="0"/>
              <a:t>scalar </a:t>
            </a:r>
            <a:r>
              <a:rPr lang="en-IE" dirty="0" smtClean="0"/>
              <a:t>is a quantity that has magnitude only (no direction)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Scalars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28625" y="3071813"/>
            <a:ext cx="55006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IE" sz="2700" dirty="0">
                <a:latin typeface="Lucida Sans Unicode" pitchFamily="34" charset="0"/>
              </a:rPr>
              <a:t>Examples of Scalar Quantities: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2700" dirty="0" smtClean="0">
                <a:latin typeface="Lucida Sans Unicode" pitchFamily="34" charset="0"/>
              </a:rPr>
              <a:t>Distance</a:t>
            </a:r>
            <a:endParaRPr lang="en-IE" sz="2700" dirty="0">
              <a:latin typeface="Lucida Sans Unicode" pitchFamily="34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2700" dirty="0">
                <a:latin typeface="Lucida Sans Unicode" pitchFamily="34" charset="0"/>
              </a:rPr>
              <a:t>Area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2700" dirty="0">
                <a:latin typeface="Lucida Sans Unicode" pitchFamily="34" charset="0"/>
              </a:rPr>
              <a:t>Volume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2700" dirty="0">
                <a:latin typeface="Lucida Sans Unicode" pitchFamily="34" charset="0"/>
              </a:rPr>
              <a:t>Time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2700" dirty="0">
                <a:latin typeface="Lucida Sans Unicode" pitchFamily="34" charset="0"/>
              </a:rPr>
              <a:t>Mass</a:t>
            </a:r>
          </a:p>
        </p:txBody>
      </p:sp>
      <p:pic>
        <p:nvPicPr>
          <p:cNvPr id="1027" name="Picture 3" descr="C:\Users\john.oconnor\AppData\Local\Microsoft\Windows\Temporary Internet Files\Content.IE5\972UXNC8\MCj042421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857625"/>
            <a:ext cx="11874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143375"/>
            <a:ext cx="181451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500438"/>
            <a:ext cx="857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2591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100012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IE" dirty="0" smtClean="0"/>
              <a:t>A </a:t>
            </a:r>
            <a:r>
              <a:rPr lang="en-IE" b="1" dirty="0" smtClean="0"/>
              <a:t>vector quantity</a:t>
            </a:r>
            <a:r>
              <a:rPr lang="en-IE" dirty="0" smtClean="0"/>
              <a:t> is a quantity that has both magnitude and a direction in space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Vectors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28625" y="2714625"/>
            <a:ext cx="55006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IE" sz="2700">
                <a:latin typeface="Lucida Sans Unicode" pitchFamily="34" charset="0"/>
              </a:rPr>
              <a:t>Examples of Vector Quantities: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2700">
                <a:latin typeface="Lucida Sans Unicode" pitchFamily="34" charset="0"/>
              </a:rPr>
              <a:t>Displacement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2700">
                <a:latin typeface="Lucida Sans Unicode" pitchFamily="34" charset="0"/>
              </a:rPr>
              <a:t>Velocity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2700">
                <a:latin typeface="Lucida Sans Unicode" pitchFamily="34" charset="0"/>
              </a:rPr>
              <a:t>Acceleration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2700">
                <a:latin typeface="Lucida Sans Unicode" pitchFamily="34" charset="0"/>
              </a:rPr>
              <a:t>Force</a:t>
            </a:r>
          </a:p>
        </p:txBody>
      </p:sp>
      <p:pic>
        <p:nvPicPr>
          <p:cNvPr id="2050" name="Picture 2" descr="http://www.emeraldtiger.com/general/images/roadsig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714625"/>
            <a:ext cx="28098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786313"/>
            <a:ext cx="26050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0800000">
            <a:off x="3643313" y="5786438"/>
            <a:ext cx="10001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227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vectors?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Engineering – forces need to balance when constructing a bridge so that it doesn’t fall</a:t>
            </a:r>
          </a:p>
          <a:p>
            <a:r>
              <a:rPr lang="en-US" dirty="0" smtClean="0"/>
              <a:t>Navigation – Wind or currents change the direction and speed of planes and boats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Notation</a:t>
            </a:r>
            <a:endParaRPr lang="fr-FR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88421"/>
              </p:ext>
            </p:extLst>
          </p:nvPr>
        </p:nvGraphicFramePr>
        <p:xfrm>
          <a:off x="7239000" y="1924853"/>
          <a:ext cx="6397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4" imgW="253800" imgH="203040" progId="Equation.DSMT4">
                  <p:embed/>
                </p:oleObj>
              </mc:Choice>
              <mc:Fallback>
                <p:oleObj name="Equation" r:id="rId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24853"/>
                        <a:ext cx="6397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77380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Vectors are written with a half arrow on top</a:t>
            </a:r>
          </a:p>
          <a:p>
            <a:r>
              <a:rPr lang="en-US" sz="2800" dirty="0" smtClean="0"/>
              <a:t>or as a bold lowercase letter such as </a:t>
            </a:r>
            <a:r>
              <a:rPr lang="en-US" sz="2800" b="1" dirty="0" smtClean="0"/>
              <a:t>u</a:t>
            </a:r>
            <a:r>
              <a:rPr lang="en-US" sz="2800" dirty="0" smtClean="0"/>
              <a:t>, </a:t>
            </a:r>
            <a:r>
              <a:rPr lang="en-US" sz="2800" b="1" dirty="0" smtClean="0"/>
              <a:t>v</a:t>
            </a:r>
            <a:r>
              <a:rPr lang="en-US" sz="2800" dirty="0" smtClean="0"/>
              <a:t>, or </a:t>
            </a:r>
            <a:r>
              <a:rPr lang="en-US" sz="2800" b="1" dirty="0" smtClean="0"/>
              <a:t>w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89669"/>
              </p:ext>
            </p:extLst>
          </p:nvPr>
        </p:nvGraphicFramePr>
        <p:xfrm>
          <a:off x="8686800" y="7253287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6" imgW="190440" imgH="139680" progId="Equation.DSMT4">
                  <p:embed/>
                </p:oleObj>
              </mc:Choice>
              <mc:Fallback>
                <p:oleObj name="Equation" r:id="rId6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7253287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5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4 </a:t>
            </a:r>
            <a:r>
              <a:rPr lang="fr-CA" dirty="0" err="1" smtClean="0">
                <a:solidFill>
                  <a:schemeClr val="bg1"/>
                </a:solidFill>
              </a:rPr>
              <a:t>ways</a:t>
            </a:r>
            <a:r>
              <a:rPr lang="fr-CA" dirty="0" smtClean="0">
                <a:solidFill>
                  <a:schemeClr val="bg1"/>
                </a:solidFill>
              </a:rPr>
              <a:t> to </a:t>
            </a:r>
            <a:r>
              <a:rPr lang="fr-CA" dirty="0" err="1" smtClean="0">
                <a:solidFill>
                  <a:schemeClr val="bg1"/>
                </a:solidFill>
              </a:rPr>
              <a:t>represent</a:t>
            </a:r>
            <a:r>
              <a:rPr lang="fr-CA" dirty="0" smtClean="0">
                <a:solidFill>
                  <a:schemeClr val="bg1"/>
                </a:solidFill>
              </a:rPr>
              <a:t> a </a:t>
            </a:r>
            <a:r>
              <a:rPr lang="fr-CA" dirty="0" err="1" smtClean="0">
                <a:solidFill>
                  <a:schemeClr val="bg1"/>
                </a:solidFill>
              </a:rPr>
              <a:t>vector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434353" y="2819400"/>
            <a:ext cx="1828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5640" y="41148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86146" y="2420377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02578" y="4171890"/>
            <a:ext cx="29122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Initial point   (x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135359" y="2644914"/>
            <a:ext cx="3265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Terminal point   </a:t>
            </a:r>
            <a:r>
              <a:rPr lang="en-US" sz="2000" dirty="0"/>
              <a:t>(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9600" y="1897157"/>
            <a:ext cx="7003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1.  2 points – initial point and terminal point</a:t>
            </a:r>
            <a:endParaRPr lang="en-US" sz="28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14400" y="5011974"/>
            <a:ext cx="73068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The initial point is called the head and has no arrow</a:t>
            </a:r>
          </a:p>
          <a:p>
            <a:r>
              <a:rPr lang="en-US" sz="2400" dirty="0" smtClean="0"/>
              <a:t>The terminal point is called the tail and has an arrow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showing direction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4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utoUpdateAnimBg="0"/>
      <p:bldP spid="9" grpId="0" autoUpdateAnimBg="0"/>
      <p:bldP spid="10" grpId="0" autoUpdateAnimBg="0"/>
      <p:bldP spid="11" grpId="0" autoUpdateAnimBg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7891" name="Picture 3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42" y="1600428"/>
            <a:ext cx="5485715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C:\Users\rsm13030\AppData\Local\Microsoft\Windows\Temporary Internet Files\Content.IE5\BJEH28UK\MC90044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7"/>
            <a:ext cx="8229600" cy="4525963"/>
          </a:xfrm>
        </p:spPr>
        <p:txBody>
          <a:bodyPr/>
          <a:lstStyle/>
          <a:p>
            <a:r>
              <a:rPr lang="en-US" dirty="0" smtClean="0"/>
              <a:t>Draw a vector with initial point (2, 3) and terminal point (-5, 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4 </a:t>
            </a:r>
            <a:r>
              <a:rPr lang="fr-CA" dirty="0" err="1" smtClean="0">
                <a:solidFill>
                  <a:schemeClr val="bg1"/>
                </a:solidFill>
              </a:rPr>
              <a:t>ways</a:t>
            </a:r>
            <a:r>
              <a:rPr lang="fr-CA" dirty="0" smtClean="0">
                <a:solidFill>
                  <a:schemeClr val="bg1"/>
                </a:solidFill>
              </a:rPr>
              <a:t> to </a:t>
            </a:r>
            <a:r>
              <a:rPr lang="fr-CA" dirty="0" err="1" smtClean="0">
                <a:solidFill>
                  <a:schemeClr val="bg1"/>
                </a:solidFill>
              </a:rPr>
              <a:t>represent</a:t>
            </a:r>
            <a:r>
              <a:rPr lang="fr-CA" dirty="0" smtClean="0">
                <a:solidFill>
                  <a:schemeClr val="bg1"/>
                </a:solidFill>
              </a:rPr>
              <a:t> a </a:t>
            </a:r>
            <a:r>
              <a:rPr lang="fr-CA" dirty="0" err="1" smtClean="0">
                <a:solidFill>
                  <a:schemeClr val="bg1"/>
                </a:solidFill>
              </a:rPr>
              <a:t>vector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9600" y="1897157"/>
            <a:ext cx="33634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 Component form</a:t>
            </a:r>
            <a:endParaRPr lang="en-US" sz="28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8714" y="3827076"/>
            <a:ext cx="5472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dirty="0" smtClean="0"/>
              <a:t>find component form given 2 points: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/>
              <a:t> </a:t>
            </a:r>
            <a:r>
              <a:rPr lang="en-US" sz="2400" dirty="0" smtClean="0"/>
              <a:t>terminal point minus initial point</a:t>
            </a:r>
            <a:endParaRPr lang="en-US" sz="24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042590" y="4648200"/>
            <a:ext cx="2244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&lt;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, 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</a:t>
            </a:r>
            <a:endParaRPr lang="en-US" sz="24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09933" y="2743200"/>
            <a:ext cx="67585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Has &lt;   &gt;  around it (versus (  ) for points)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66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</Template>
  <TotalTime>333</TotalTime>
  <Words>898</Words>
  <Application>Microsoft Office PowerPoint</Application>
  <PresentationFormat>On-screen Show (4:3)</PresentationFormat>
  <Paragraphs>164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Impact</vt:lpstr>
      <vt:lpstr>Lucida Sans Unicode</vt:lpstr>
      <vt:lpstr>Times New Roman</vt:lpstr>
      <vt:lpstr>Wingdings 3</vt:lpstr>
      <vt:lpstr>110</vt:lpstr>
      <vt:lpstr>iRespondQuestionMaster</vt:lpstr>
      <vt:lpstr>iRespondGraphMaster</vt:lpstr>
      <vt:lpstr>Equation</vt:lpstr>
      <vt:lpstr>34.  Vectors</vt:lpstr>
      <vt:lpstr>Essential Question</vt:lpstr>
      <vt:lpstr>Scalars</vt:lpstr>
      <vt:lpstr>Vectors</vt:lpstr>
      <vt:lpstr>Why vectors?</vt:lpstr>
      <vt:lpstr>Notation</vt:lpstr>
      <vt:lpstr>4 ways to represent a vector</vt:lpstr>
      <vt:lpstr>Example</vt:lpstr>
      <vt:lpstr>4 ways to represent a vector</vt:lpstr>
      <vt:lpstr>Example</vt:lpstr>
      <vt:lpstr>4 ways to represent a vector</vt:lpstr>
      <vt:lpstr>Examples</vt:lpstr>
      <vt:lpstr>4 ways to represent a vector</vt:lpstr>
      <vt:lpstr>PowerPoint Presentation</vt:lpstr>
      <vt:lpstr>PowerPoint Presentation</vt:lpstr>
      <vt:lpstr>Examples</vt:lpstr>
      <vt:lpstr>To find component form given magnitude and direction</vt:lpstr>
      <vt:lpstr>Example</vt:lpstr>
      <vt:lpstr>Example</vt:lpstr>
      <vt:lpstr>To find magnitude and direction given component form</vt:lpstr>
      <vt:lpstr>Where is the vector?</vt:lpstr>
      <vt:lpstr>Example – Find the magnitude and direction angle of </vt:lpstr>
      <vt:lpstr>Example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 Section 12.1 Vectors</dc:title>
  <dc:creator>Susan Ryan</dc:creator>
  <cp:lastModifiedBy>Susan Ryan</cp:lastModifiedBy>
  <cp:revision>40</cp:revision>
  <dcterms:created xsi:type="dcterms:W3CDTF">2012-01-05T14:05:07Z</dcterms:created>
  <dcterms:modified xsi:type="dcterms:W3CDTF">2015-11-04T14:19:45Z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