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  <p:sldMasterId id="2147483667" r:id="rId2"/>
    <p:sldMasterId id="2147483679" r:id="rId3"/>
    <p:sldMasterId id="2147483691" r:id="rId4"/>
    <p:sldMasterId id="2147483703" r:id="rId5"/>
  </p:sldMasterIdLst>
  <p:notesMasterIdLst>
    <p:notesMasterId r:id="rId21"/>
  </p:notesMasterIdLst>
  <p:handoutMasterIdLst>
    <p:handoutMasterId r:id="rId22"/>
  </p:handoutMasterIdLst>
  <p:sldIdLst>
    <p:sldId id="317" r:id="rId6"/>
    <p:sldId id="318" r:id="rId7"/>
    <p:sldId id="319" r:id="rId8"/>
    <p:sldId id="272" r:id="rId9"/>
    <p:sldId id="323" r:id="rId10"/>
    <p:sldId id="328" r:id="rId11"/>
    <p:sldId id="329" r:id="rId12"/>
    <p:sldId id="330" r:id="rId13"/>
    <p:sldId id="342" r:id="rId14"/>
    <p:sldId id="331" r:id="rId15"/>
    <p:sldId id="343" r:id="rId16"/>
    <p:sldId id="344" r:id="rId17"/>
    <p:sldId id="340" r:id="rId18"/>
    <p:sldId id="322" r:id="rId19"/>
    <p:sldId id="341" r:id="rId20"/>
  </p:sldIdLst>
  <p:sldSz cx="9144000" cy="6858000" type="screen4x3"/>
  <p:notesSz cx="6858000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FF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3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E005DC7-F559-4AF7-94A7-B6CA14AF96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63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64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7F6BE8F-562E-4284-AED5-0946453F7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4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720631-7AC6-4EE8-A508-C7236EDDD3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56E33-AE11-4C48-9E6B-1C9BA227F4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76036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8FA03-B027-4845-9322-E4F7FB0E48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40082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A9BBA-174E-4C8D-8BD1-A40F7B8549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64233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15BB3-12A7-4274-8374-DEDA427604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20303"/>
      </p:ext>
    </p:extLst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F1B4B-06A1-4D71-8237-A43090346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76309"/>
      </p:ext>
    </p:extLst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45495-0222-4BD9-8CC2-B102B16477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21990"/>
      </p:ext>
    </p:extLst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4BB74-3763-421E-9DF5-46721240C5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67949"/>
      </p:ext>
    </p:extLst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6FB4-EACA-4299-B521-903196EE34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9510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45DB-BE76-4F34-9F2D-01D72C9E54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923855"/>
      </p:ext>
    </p:extLst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27BC3-F74B-48BC-A808-4F93C325ED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27919"/>
      </p:ext>
    </p:extLst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968B4-15FF-4BF3-9846-7A8D67855A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69617"/>
      </p:ext>
    </p:extLst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720631-7AC6-4EE8-A508-C7236EDDD3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658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097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179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990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105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00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5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417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620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283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0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8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72D572-E5F5-4FBC-A7DD-0C0541639F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8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iRespond Graph</a:t>
            </a:r>
          </a:p>
        </p:txBody>
      </p:sp>
      <p:grpSp>
        <p:nvGrpSpPr>
          <p:cNvPr id="13824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</p:grpSp>
      <p:grpSp>
        <p:nvGrpSpPr>
          <p:cNvPr id="13824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eaLnBrk="1" hangingPunct="1">
              <a:defRPr/>
            </a:pPr>
            <a:fld id="{CFC4468F-AE46-4631-9619-1B76AA4BBBAC}" type="slidenum">
              <a:rPr 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9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72D572-E5F5-4FBC-A7DD-0C0541639F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7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7203" y="772675"/>
            <a:ext cx="7741337" cy="914400"/>
          </a:xfrm>
        </p:spPr>
        <p:txBody>
          <a:bodyPr/>
          <a:lstStyle/>
          <a:p>
            <a:pPr algn="ctr"/>
            <a:r>
              <a:rPr lang="en-US" dirty="0" smtClean="0">
                <a:latin typeface="Century Gothic" pitchFamily="34" charset="0"/>
              </a:rPr>
              <a:t>Characteristics of Polynomials: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sz="2800" dirty="0" smtClean="0">
                <a:latin typeface="Century Gothic" pitchFamily="34" charset="0"/>
              </a:rPr>
              <a:t>Domain, Range, &amp; Intercepts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25460" y="3353105"/>
            <a:ext cx="75136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eaLnBrk="1" hangingPunct="1">
              <a:spcBef>
                <a:spcPct val="50000"/>
              </a:spcBef>
              <a:buAutoNum type="arabicPeriod"/>
            </a:pPr>
            <a:r>
              <a:rPr lang="en-US" sz="2400" dirty="0" smtClean="0">
                <a:latin typeface="Century Gothic" pitchFamily="34" charset="0"/>
              </a:rPr>
              <a:t>What </a:t>
            </a:r>
            <a:r>
              <a:rPr lang="en-US" sz="2400" dirty="0">
                <a:latin typeface="Century Gothic" pitchFamily="34" charset="0"/>
              </a:rPr>
              <a:t>is interval notation?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3</a:t>
            </a:r>
            <a:r>
              <a:rPr lang="en-US" sz="2400" dirty="0" smtClean="0">
                <a:latin typeface="Century Gothic" pitchFamily="34" charset="0"/>
              </a:rPr>
              <a:t>. </a:t>
            </a:r>
            <a:r>
              <a:rPr lang="en-US" sz="2400" dirty="0">
                <a:latin typeface="Century Gothic" pitchFamily="34" charset="0"/>
              </a:rPr>
              <a:t>What is the domain &amp; range of a function?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4</a:t>
            </a:r>
            <a:r>
              <a:rPr lang="en-US" sz="2400" dirty="0" smtClean="0">
                <a:latin typeface="Century Gothic" pitchFamily="34" charset="0"/>
              </a:rPr>
              <a:t>. How do I find the intercepts of a functions graphically and algebraically?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97775" y="2518260"/>
            <a:ext cx="3567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Century Gothic" pitchFamily="34" charset="0"/>
              </a:rPr>
              <a:t>Daily Questions…….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Century Gothic" pitchFamily="34" charset="0"/>
              </a:rPr>
              <a:t>y-intercepts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822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Century Gothic" pitchFamily="34" charset="0"/>
              </a:rPr>
              <a:t> Where the graph crosses the y-axis</a:t>
            </a:r>
          </a:p>
        </p:txBody>
      </p:sp>
    </p:spTree>
    <p:extLst>
      <p:ext uri="{BB962C8B-B14F-4D97-AF65-F5344CB8AC3E}">
        <p14:creationId xmlns:p14="http://schemas.microsoft.com/office/powerpoint/2010/main" val="3770142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0"/>
            <a:ext cx="89916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500" b="1" dirty="0" smtClean="0">
                <a:latin typeface="Century Gothic" pitchFamily="34" charset="0"/>
              </a:rPr>
              <a:t>y-Intercept: (0,-12)</a:t>
            </a:r>
            <a:endParaRPr lang="en-US" sz="4500" b="1" dirty="0">
              <a:latin typeface="Century Gothic" pitchFamily="34" charset="0"/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3" t="8442" r="23947"/>
          <a:stretch/>
        </p:blipFill>
        <p:spPr bwMode="auto">
          <a:xfrm>
            <a:off x="3626585" y="1757605"/>
            <a:ext cx="5271430" cy="35687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 11"/>
          <p:cNvSpPr/>
          <p:nvPr/>
        </p:nvSpPr>
        <p:spPr>
          <a:xfrm>
            <a:off x="6148457" y="396026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2477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62691"/>
            <a:ext cx="94289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smtClean="0">
                <a:latin typeface="Century Gothic" pitchFamily="34" charset="0"/>
              </a:rPr>
              <a:t>y-Intercept: </a:t>
            </a:r>
            <a:r>
              <a:rPr lang="en-US" sz="5000" b="1" dirty="0" smtClean="0">
                <a:latin typeface="Century Gothic" pitchFamily="34" charset="0"/>
              </a:rPr>
              <a:t>(0,2)</a:t>
            </a:r>
            <a:endParaRPr lang="en-US" sz="5000" b="1" dirty="0">
              <a:latin typeface="Century Gothic" pitchFamily="34" charset="0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0" t="10066" r="34688"/>
          <a:stretch/>
        </p:blipFill>
        <p:spPr bwMode="auto">
          <a:xfrm>
            <a:off x="3573195" y="1480237"/>
            <a:ext cx="5400715" cy="41497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 11"/>
          <p:cNvSpPr/>
          <p:nvPr/>
        </p:nvSpPr>
        <p:spPr>
          <a:xfrm>
            <a:off x="5786320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1448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217628"/>
            <a:ext cx="9144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 dirty="0" smtClean="0">
                <a:solidFill>
                  <a:srgbClr val="C00000"/>
                </a:solidFill>
                <a:latin typeface="Century Gothic" pitchFamily="34" charset="0"/>
              </a:rPr>
              <a:t>Find the y-intercepts &amp; number of zeros:</a:t>
            </a:r>
            <a:endParaRPr lang="en-US" sz="35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45985" y="1556460"/>
            <a:ext cx="8441425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latin typeface="Century Gothic" pitchFamily="34" charset="0"/>
              </a:rPr>
              <a:t>a)</a:t>
            </a:r>
          </a:p>
          <a:p>
            <a:pPr eaLnBrk="1" hangingPunct="1">
              <a:spcBef>
                <a:spcPct val="50000"/>
              </a:spcBef>
            </a:pPr>
            <a:endParaRPr lang="en-US" sz="30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000" b="1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latin typeface="Century Gothic" pitchFamily="34" charset="0"/>
              </a:rPr>
              <a:t>b)</a:t>
            </a:r>
            <a:endParaRPr lang="en-US" sz="3000" b="1" dirty="0">
              <a:latin typeface="Century Gothic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603673"/>
              </p:ext>
            </p:extLst>
          </p:nvPr>
        </p:nvGraphicFramePr>
        <p:xfrm>
          <a:off x="1004935" y="1452070"/>
          <a:ext cx="461772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2" name="Equation" r:id="rId3" imgW="1282680" imgH="253800" progId="Equation.DSMT4">
                  <p:embed/>
                </p:oleObj>
              </mc:Choice>
              <mc:Fallback>
                <p:oleObj name="Equation" r:id="rId3" imgW="1282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4935" y="1452070"/>
                        <a:ext cx="461772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321426"/>
              </p:ext>
            </p:extLst>
          </p:nvPr>
        </p:nvGraphicFramePr>
        <p:xfrm>
          <a:off x="1128713" y="3502025"/>
          <a:ext cx="50752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3" name="Equation" r:id="rId5" imgW="1409400" imgH="253800" progId="Equation.DSMT4">
                  <p:embed/>
                </p:oleObj>
              </mc:Choice>
              <mc:Fallback>
                <p:oleObj name="Equation" r:id="rId5" imgW="14094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3502025"/>
                        <a:ext cx="50752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5460" y="2518262"/>
            <a:ext cx="3433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Y- </a:t>
            </a:r>
            <a:r>
              <a:rPr lang="en-US" sz="4000" b="1" dirty="0" err="1" smtClean="0">
                <a:solidFill>
                  <a:srgbClr val="FF0000"/>
                </a:solidFill>
                <a:latin typeface="Century Gothic" pitchFamily="34" charset="0"/>
              </a:rPr>
              <a:t>int</a:t>
            </a: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: (0, -1)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460" y="4617788"/>
            <a:ext cx="3415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Y- </a:t>
            </a:r>
            <a:r>
              <a:rPr lang="en-US" sz="4000" b="1" dirty="0" err="1" smtClean="0">
                <a:solidFill>
                  <a:srgbClr val="FF0000"/>
                </a:solidFill>
                <a:latin typeface="Century Gothic" pitchFamily="34" charset="0"/>
              </a:rPr>
              <a:t>int</a:t>
            </a: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: (0, 15)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6697" y="2496524"/>
            <a:ext cx="3433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# of zeros: 4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1467" y="4618489"/>
            <a:ext cx="3433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# of zeros: 2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935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337833"/>
            <a:ext cx="3505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 i="1" u="sng" dirty="0">
                <a:solidFill>
                  <a:srgbClr val="990033"/>
                </a:solidFill>
                <a:latin typeface="Century Gothic" pitchFamily="34" charset="0"/>
              </a:rPr>
              <a:t>Find the following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Domain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: 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Range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:   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3. 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x-intercepts: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4. y-intercepts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: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758950" y="3158820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  <a:cs typeface="Times New Roman" pitchFamily="18" charset="0"/>
              </a:rPr>
              <a:t>	</a:t>
            </a:r>
            <a:endParaRPr lang="en-US">
              <a:latin typeface="Arial" charset="0"/>
            </a:endParaRPr>
          </a:p>
        </p:txBody>
      </p:sp>
      <p:pic>
        <p:nvPicPr>
          <p:cNvPr id="151557" name="Picture 5" descr="[image]"/>
          <p:cNvPicPr>
            <a:picLocks noChangeAspect="1" noChangeArrowheads="1"/>
          </p:cNvPicPr>
          <p:nvPr/>
        </p:nvPicPr>
        <p:blipFill rotWithShape="1">
          <a:blip r:embed="rId3" cstate="print"/>
          <a:srcRect l="6547" t="7376" r="7547" b="6547"/>
          <a:stretch/>
        </p:blipFill>
        <p:spPr bwMode="auto">
          <a:xfrm>
            <a:off x="5073117" y="431010"/>
            <a:ext cx="3976688" cy="3984625"/>
          </a:xfrm>
          <a:prstGeom prst="rect">
            <a:avLst/>
          </a:prstGeom>
          <a:noFill/>
        </p:spPr>
      </p:pic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2674625" y="2237065"/>
            <a:ext cx="387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(-2,0)(-2,0)(1,0)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743200" y="2925458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(0, -4)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012982"/>
              </p:ext>
            </p:extLst>
          </p:nvPr>
        </p:nvGraphicFramePr>
        <p:xfrm>
          <a:off x="1990090" y="867561"/>
          <a:ext cx="14541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2" name="Equation" r:id="rId4" imgW="520560" imgH="253800" progId="Equation.DSMT4">
                  <p:embed/>
                </p:oleObj>
              </mc:Choice>
              <mc:Fallback>
                <p:oleObj name="Equation" r:id="rId4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090" y="867561"/>
                        <a:ext cx="145415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008290"/>
              </p:ext>
            </p:extLst>
          </p:nvPr>
        </p:nvGraphicFramePr>
        <p:xfrm>
          <a:off x="2016125" y="1537297"/>
          <a:ext cx="14541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3" name="Equation" r:id="rId6" imgW="520560" imgH="253800" progId="Equation.DSMT4">
                  <p:embed/>
                </p:oleObj>
              </mc:Choice>
              <mc:Fallback>
                <p:oleObj name="Equation" r:id="rId6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1537297"/>
                        <a:ext cx="145415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0" grpId="0"/>
      <p:bldP spid="1515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337833"/>
            <a:ext cx="3505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 i="1" u="sng" dirty="0">
                <a:solidFill>
                  <a:srgbClr val="990033"/>
                </a:solidFill>
                <a:latin typeface="Century Gothic" pitchFamily="34" charset="0"/>
              </a:rPr>
              <a:t>Find the following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Domain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:  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Range: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3. Zeros: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4. y-intercepts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: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758950" y="3158820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1828800" y="1559348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[-4, ∞)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763885" y="2237065"/>
            <a:ext cx="387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-2, 2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743200" y="2925458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(0, -4)</a:t>
            </a: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65" y="393200"/>
            <a:ext cx="3794750" cy="36429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445232"/>
              </p:ext>
            </p:extLst>
          </p:nvPr>
        </p:nvGraphicFramePr>
        <p:xfrm>
          <a:off x="2012950" y="932643"/>
          <a:ext cx="14541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6" name="Equation" r:id="rId4" imgW="520560" imgH="253800" progId="Equation.DSMT4">
                  <p:embed/>
                </p:oleObj>
              </mc:Choice>
              <mc:Fallback>
                <p:oleObj name="Equation" r:id="rId4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932643"/>
                        <a:ext cx="145415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8785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9" grpId="0"/>
      <p:bldP spid="151560" grpId="0"/>
      <p:bldP spid="1515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80" y="457130"/>
            <a:ext cx="8822120" cy="619125"/>
          </a:xfrm>
        </p:spPr>
        <p:txBody>
          <a:bodyPr/>
          <a:lstStyle/>
          <a:p>
            <a:r>
              <a:rPr lang="en-US" sz="3400" dirty="0">
                <a:latin typeface="Century Gothic" pitchFamily="34" charset="0"/>
              </a:rPr>
              <a:t>How do we write in interval notation?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691055"/>
            <a:ext cx="7769225" cy="2041525"/>
          </a:xfrm>
        </p:spPr>
        <p:txBody>
          <a:bodyPr/>
          <a:lstStyle/>
          <a:p>
            <a:r>
              <a:rPr lang="en-US" dirty="0">
                <a:latin typeface="Century Gothic" pitchFamily="34" charset="0"/>
              </a:rPr>
              <a:t>x &lt; 2….</a:t>
            </a:r>
          </a:p>
          <a:p>
            <a:r>
              <a:rPr lang="en-US" sz="2600" dirty="0">
                <a:latin typeface="Century Gothic" pitchFamily="34" charset="0"/>
              </a:rPr>
              <a:t>when you want </a:t>
            </a:r>
            <a:r>
              <a:rPr lang="en-US" sz="2600" i="1" u="sng" dirty="0">
                <a:solidFill>
                  <a:schemeClr val="accent2"/>
                </a:solidFill>
                <a:latin typeface="Century Gothic" pitchFamily="34" charset="0"/>
              </a:rPr>
              <a:t>include</a:t>
            </a:r>
            <a:r>
              <a:rPr lang="en-US" sz="2600" dirty="0">
                <a:latin typeface="Century Gothic" pitchFamily="34" charset="0"/>
              </a:rPr>
              <a:t> use a bracket [  </a:t>
            </a:r>
          </a:p>
          <a:p>
            <a:r>
              <a:rPr lang="en-US" sz="2600" dirty="0">
                <a:latin typeface="Century Gothic" pitchFamily="34" charset="0"/>
              </a:rPr>
              <a:t>when you want to </a:t>
            </a:r>
            <a:r>
              <a:rPr lang="en-US" sz="2600" i="1" u="sng" dirty="0">
                <a:solidFill>
                  <a:schemeClr val="accent2"/>
                </a:solidFill>
                <a:latin typeface="Century Gothic" pitchFamily="34" charset="0"/>
              </a:rPr>
              <a:t>exclude</a:t>
            </a:r>
            <a:r>
              <a:rPr lang="en-US" sz="2600" dirty="0">
                <a:latin typeface="Century Gothic" pitchFamily="34" charset="0"/>
              </a:rPr>
              <a:t> use a parenthesis</a:t>
            </a:r>
            <a:r>
              <a:rPr lang="en-US" dirty="0">
                <a:latin typeface="Century Gothic" pitchFamily="34" charset="0"/>
              </a:rPr>
              <a:t> (</a:t>
            </a:r>
          </a:p>
          <a:p>
            <a:endParaRPr lang="en-US" dirty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2051"/>
              </p:ext>
            </p:extLst>
          </p:nvPr>
        </p:nvGraphicFramePr>
        <p:xfrm>
          <a:off x="7000875" y="3884613"/>
          <a:ext cx="16700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4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3884613"/>
                        <a:ext cx="167005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28688" y="3882540"/>
            <a:ext cx="523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Let’s draw a number line first….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uiExpand="1" build="p"/>
      <p:bldP spid="1259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 pitchFamily="34" charset="0"/>
              </a:rPr>
              <a:t>Let’s do another type….</a:t>
            </a:r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849043"/>
              </p:ext>
            </p:extLst>
          </p:nvPr>
        </p:nvGraphicFramePr>
        <p:xfrm>
          <a:off x="1460500" y="1758950"/>
          <a:ext cx="23701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38" name="Equation" r:id="rId3" imgW="660113" imgH="177723" progId="Equation.DSMT4">
                  <p:embed/>
                </p:oleObj>
              </mc:Choice>
              <mc:Fallback>
                <p:oleObj name="Equation" r:id="rId3" imgW="660113" imgH="177723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758950"/>
                        <a:ext cx="23701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460500" y="2670175"/>
            <a:ext cx="440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Century Gothic" pitchFamily="34" charset="0"/>
              </a:rPr>
              <a:t>Draw a number line first….</a:t>
            </a:r>
          </a:p>
        </p:txBody>
      </p:sp>
      <p:graphicFrame>
        <p:nvGraphicFramePr>
          <p:cNvPr id="1269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007569"/>
              </p:ext>
            </p:extLst>
          </p:nvPr>
        </p:nvGraphicFramePr>
        <p:xfrm>
          <a:off x="2522538" y="3352800"/>
          <a:ext cx="1214437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39" name="Equation" r:id="rId5" imgW="444114" imgH="253780" progId="Equation.DSMT4">
                  <p:embed/>
                </p:oleObj>
              </mc:Choice>
              <mc:Fallback>
                <p:oleObj name="Equation" r:id="rId5" imgW="444114" imgH="2537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3352800"/>
                        <a:ext cx="1214437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Century Gothic" pitchFamily="34" charset="0"/>
              </a:rPr>
              <a:t>Domain</a:t>
            </a:r>
            <a:endParaRPr lang="en-US" b="1" u="sng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773987" cy="1448715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all </a:t>
            </a:r>
            <a:r>
              <a:rPr lang="en-US" dirty="0">
                <a:latin typeface="Century Gothic" pitchFamily="34" charset="0"/>
              </a:rPr>
              <a:t>the </a:t>
            </a:r>
            <a:r>
              <a:rPr lang="en-US" b="1" dirty="0">
                <a:latin typeface="Century Gothic" pitchFamily="34" charset="0"/>
              </a:rPr>
              <a:t>x-values</a:t>
            </a:r>
            <a:r>
              <a:rPr lang="en-US" dirty="0">
                <a:latin typeface="Century Gothic" pitchFamily="34" charset="0"/>
              </a:rPr>
              <a:t> 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Read the graph from </a:t>
            </a:r>
            <a:r>
              <a:rPr lang="en-US" u="sng" dirty="0" smtClean="0">
                <a:latin typeface="Century Gothic" pitchFamily="34" charset="0"/>
              </a:rPr>
              <a:t>left to right</a:t>
            </a:r>
            <a:endParaRPr lang="en-US" u="sng" dirty="0">
              <a:latin typeface="Century Gothic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92763" y="4339740"/>
            <a:ext cx="7773987" cy="144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latin typeface="Century Gothic" pitchFamily="34" charset="0"/>
              </a:rPr>
              <a:t>all the y</a:t>
            </a:r>
            <a:r>
              <a:rPr lang="en-US" b="1" dirty="0" smtClean="0">
                <a:latin typeface="Century Gothic" pitchFamily="34" charset="0"/>
              </a:rPr>
              <a:t>-values</a:t>
            </a:r>
            <a:r>
              <a:rPr lang="en-US" dirty="0" smtClean="0">
                <a:latin typeface="Century Gothic" pitchFamily="34" charset="0"/>
              </a:rPr>
              <a:t> </a:t>
            </a:r>
          </a:p>
          <a:p>
            <a:r>
              <a:rPr lang="en-US" dirty="0" smtClean="0">
                <a:latin typeface="Century Gothic" pitchFamily="34" charset="0"/>
              </a:rPr>
              <a:t>Read the graph from </a:t>
            </a:r>
            <a:r>
              <a:rPr lang="en-US" u="sng" dirty="0" smtClean="0">
                <a:latin typeface="Century Gothic" pitchFamily="34" charset="0"/>
              </a:rPr>
              <a:t>bottom to top</a:t>
            </a:r>
          </a:p>
          <a:p>
            <a:pPr marL="0" indent="0">
              <a:buNone/>
            </a:pPr>
            <a:endParaRPr lang="en-US" dirty="0">
              <a:latin typeface="Century Gothic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540" y="2897735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b="1" u="sng" dirty="0" smtClean="0">
                <a:solidFill>
                  <a:srgbClr val="FF0000"/>
                </a:solidFill>
                <a:latin typeface="Century Gothic" pitchFamily="34" charset="0"/>
              </a:rPr>
              <a:t>Range</a:t>
            </a:r>
            <a:endParaRPr lang="en-US" b="1" u="sng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uiExpand="1" build="p"/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With polynomials….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45" y="1969915"/>
            <a:ext cx="8001000" cy="4267200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</a:t>
            </a:r>
            <a:r>
              <a:rPr lang="en-US" b="1" dirty="0" smtClean="0">
                <a:latin typeface="Century Gothic" pitchFamily="34" charset="0"/>
              </a:rPr>
              <a:t>DOMAIN</a:t>
            </a:r>
            <a:r>
              <a:rPr lang="en-US" dirty="0" smtClean="0">
                <a:latin typeface="Century Gothic" pitchFamily="34" charset="0"/>
              </a:rPr>
              <a:t> is always All Reals,</a:t>
            </a: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The </a:t>
            </a:r>
            <a:r>
              <a:rPr lang="en-US" b="1" dirty="0" smtClean="0">
                <a:latin typeface="Century Gothic" pitchFamily="34" charset="0"/>
              </a:rPr>
              <a:t>RANGE</a:t>
            </a:r>
            <a:r>
              <a:rPr lang="en-US" dirty="0" smtClean="0">
                <a:latin typeface="Century Gothic" pitchFamily="34" charset="0"/>
              </a:rPr>
              <a:t> will be:</a:t>
            </a:r>
          </a:p>
          <a:p>
            <a:pPr lvl="1"/>
            <a:r>
              <a:rPr lang="en-US" dirty="0" smtClean="0">
                <a:latin typeface="Century Gothic" pitchFamily="34" charset="0"/>
              </a:rPr>
              <a:t>All Reals,</a:t>
            </a:r>
          </a:p>
          <a:p>
            <a:pPr lvl="1"/>
            <a:r>
              <a:rPr lang="en-US" dirty="0" smtClean="0">
                <a:latin typeface="Century Gothic" pitchFamily="34" charset="0"/>
              </a:rPr>
              <a:t>Lower Boundary to infinity,   </a:t>
            </a:r>
          </a:p>
          <a:p>
            <a:pPr lvl="1"/>
            <a:r>
              <a:rPr lang="en-US" dirty="0" smtClean="0">
                <a:latin typeface="Century Gothic" pitchFamily="34" charset="0"/>
              </a:rPr>
              <a:t>Negative infinity to Upper Boundary, </a:t>
            </a:r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830649"/>
              </p:ext>
            </p:extLst>
          </p:nvPr>
        </p:nvGraphicFramePr>
        <p:xfrm>
          <a:off x="7475696" y="1911100"/>
          <a:ext cx="1454209" cy="709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43" name="Equation" r:id="rId3" imgW="520560" imgH="253800" progId="Equation.DSMT4">
                  <p:embed/>
                </p:oleObj>
              </mc:Choice>
              <mc:Fallback>
                <p:oleObj name="Equation" r:id="rId3" imgW="52056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696" y="1911100"/>
                        <a:ext cx="1454209" cy="709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456877"/>
              </p:ext>
            </p:extLst>
          </p:nvPr>
        </p:nvGraphicFramePr>
        <p:xfrm>
          <a:off x="3085990" y="3504895"/>
          <a:ext cx="14541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44" name="Equation" r:id="rId5" imgW="520560" imgH="253800" progId="Equation.DSMT4">
                  <p:embed/>
                </p:oleObj>
              </mc:Choice>
              <mc:Fallback>
                <p:oleObj name="Equation" r:id="rId5" imgW="520560" imgH="253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990" y="3504895"/>
                        <a:ext cx="145415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995049"/>
              </p:ext>
            </p:extLst>
          </p:nvPr>
        </p:nvGraphicFramePr>
        <p:xfrm>
          <a:off x="5871325" y="3924973"/>
          <a:ext cx="13493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45" name="Equation" r:id="rId6" imgW="482400" imgH="279360" progId="Equation.DSMT4">
                  <p:embed/>
                </p:oleObj>
              </mc:Choice>
              <mc:Fallback>
                <p:oleObj name="Equation" r:id="rId6" imgW="482400" imgH="2793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1325" y="3924973"/>
                        <a:ext cx="134937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044913"/>
              </p:ext>
            </p:extLst>
          </p:nvPr>
        </p:nvGraphicFramePr>
        <p:xfrm>
          <a:off x="7458825" y="4456785"/>
          <a:ext cx="16668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46" name="Equation" r:id="rId8" imgW="596880" imgH="279360" progId="Equation.DSMT4">
                  <p:embed/>
                </p:oleObj>
              </mc:Choice>
              <mc:Fallback>
                <p:oleObj name="Equation" r:id="rId8" imgW="596880" imgH="27936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8825" y="4456785"/>
                        <a:ext cx="1666875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2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981740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latin typeface="Century Gothic" pitchFamily="34" charset="0"/>
              </a:rPr>
              <a:t>Zeros/x-intercepts/Solutions/Roots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2078780"/>
            <a:ext cx="8305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400" b="1" dirty="0">
                <a:solidFill>
                  <a:srgbClr val="0000FF"/>
                </a:solidFill>
                <a:latin typeface="Century Gothic" pitchFamily="34" charset="0"/>
              </a:rPr>
              <a:t>Where the graph crosses the x-axis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dirty="0" smtClean="0">
                <a:solidFill>
                  <a:srgbClr val="000000"/>
                </a:solidFill>
                <a:latin typeface="Century Gothic" pitchFamily="34" charset="0"/>
              </a:rPr>
              <a:t>What’s a zero?</a:t>
            </a:r>
          </a:p>
        </p:txBody>
      </p:sp>
    </p:spTree>
    <p:extLst>
      <p:ext uri="{BB962C8B-B14F-4D97-AF65-F5344CB8AC3E}">
        <p14:creationId xmlns:p14="http://schemas.microsoft.com/office/powerpoint/2010/main" val="874626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[image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762000"/>
            <a:ext cx="5484812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3657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600" b="1">
                <a:solidFill>
                  <a:schemeClr val="accent2"/>
                </a:solidFill>
                <a:latin typeface="Century Gothic" pitchFamily="34" charset="0"/>
              </a:rPr>
              <a:t>x-intercepts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388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Where the graph crosses the x-axis.  Also called zeros.</a:t>
            </a:r>
          </a:p>
        </p:txBody>
      </p:sp>
      <p:graphicFrame>
        <p:nvGraphicFramePr>
          <p:cNvPr id="1003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975993"/>
              </p:ext>
            </p:extLst>
          </p:nvPr>
        </p:nvGraphicFramePr>
        <p:xfrm>
          <a:off x="76200" y="3733800"/>
          <a:ext cx="44958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7" name="Equation" r:id="rId4" imgW="748975" imgH="215806" progId="Equation.DSMT4">
                  <p:embed/>
                </p:oleObj>
              </mc:Choice>
              <mc:Fallback>
                <p:oleObj name="Equation" r:id="rId4" imgW="748975" imgH="215806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733800"/>
                        <a:ext cx="4495800" cy="12969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571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10200" y="4114800"/>
            <a:ext cx="1981200" cy="76200"/>
            <a:chOff x="3408" y="2592"/>
            <a:chExt cx="1248" cy="48"/>
          </a:xfrm>
        </p:grpSpPr>
        <p:sp>
          <p:nvSpPr>
            <p:cNvPr id="3080" name="Line 7"/>
            <p:cNvSpPr>
              <a:spLocks noChangeShapeType="1"/>
            </p:cNvSpPr>
            <p:nvPr/>
          </p:nvSpPr>
          <p:spPr bwMode="auto">
            <a:xfrm flipV="1">
              <a:off x="3408" y="2592"/>
              <a:ext cx="0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081" name="Line 8"/>
            <p:cNvSpPr>
              <a:spLocks noChangeShapeType="1"/>
            </p:cNvSpPr>
            <p:nvPr/>
          </p:nvSpPr>
          <p:spPr bwMode="auto">
            <a:xfrm flipV="1">
              <a:off x="4656" y="2592"/>
              <a:ext cx="0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  <a:latin typeface="Century Gothic" pitchFamily="34" charset="0"/>
              </a:rPr>
              <a:t>Analyze the Graph of a Function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73518" y="5392738"/>
            <a:ext cx="35829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dirty="0" smtClean="0">
                <a:latin typeface="Century Gothic" pitchFamily="34" charset="0"/>
              </a:rPr>
              <a:t>Zeros: 1, 5</a:t>
            </a:r>
            <a:endParaRPr lang="en-US" sz="50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446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0"/>
            <a:ext cx="89916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500" b="1" dirty="0" smtClean="0">
                <a:latin typeface="Century Gothic" pitchFamily="34" charset="0"/>
              </a:rPr>
              <a:t>X-Intercepts: (-2, 0) (-2, 0) (3,0)</a:t>
            </a:r>
            <a:endParaRPr lang="en-US" sz="4500" b="1" dirty="0">
              <a:latin typeface="Century Gothic" pitchFamily="34" charset="0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28600" y="1531625"/>
            <a:ext cx="373624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Zeros, Roots:</a:t>
            </a:r>
          </a:p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x = -2, -2, </a:t>
            </a:r>
            <a:r>
              <a:rPr lang="en-US" sz="4200" b="1" dirty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3</a:t>
            </a:r>
          </a:p>
        </p:txBody>
      </p:sp>
      <p:pic>
        <p:nvPicPr>
          <p:cNvPr id="10" name="Picture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3" t="8442" r="23947"/>
          <a:stretch/>
        </p:blipFill>
        <p:spPr bwMode="auto">
          <a:xfrm>
            <a:off x="3626585" y="1757605"/>
            <a:ext cx="5271430" cy="35687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val 1"/>
          <p:cNvSpPr/>
          <p:nvPr/>
        </p:nvSpPr>
        <p:spPr>
          <a:xfrm>
            <a:off x="487558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6317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695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962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62691"/>
            <a:ext cx="94289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dirty="0" smtClean="0">
                <a:latin typeface="Century Gothic" pitchFamily="34" charset="0"/>
              </a:rPr>
              <a:t>X-Intercepts – (-1,0)(1,0)(2,0)</a:t>
            </a:r>
            <a:endParaRPr lang="en-US" sz="5000" b="1" dirty="0">
              <a:latin typeface="Century Gothic" pitchFamily="34" charset="0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28600" y="1607520"/>
            <a:ext cx="373624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Zeros, Roots</a:t>
            </a:r>
          </a:p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 x = -1, 1, 2</a:t>
            </a:r>
            <a:endParaRPr lang="en-US" sz="4200" b="1" dirty="0">
              <a:solidFill>
                <a:srgbClr val="CC0000"/>
              </a:solidFill>
              <a:latin typeface="Century Gothic" pitchFamily="34" charset="0"/>
              <a:sym typeface="TI Math" pitchFamily="49" charset="2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0" t="10066" r="34688"/>
          <a:stretch/>
        </p:blipFill>
        <p:spPr bwMode="auto">
          <a:xfrm>
            <a:off x="3573195" y="1480237"/>
            <a:ext cx="5400715" cy="41497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 11"/>
          <p:cNvSpPr/>
          <p:nvPr/>
        </p:nvSpPr>
        <p:spPr>
          <a:xfrm>
            <a:off x="6533100" y="3343817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015200" y="3327411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92050" y="335310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735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96264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2509</TotalTime>
  <Words>337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Century Gothic</vt:lpstr>
      <vt:lpstr>TI Math</vt:lpstr>
      <vt:lpstr>Times New Roman</vt:lpstr>
      <vt:lpstr>Verdana</vt:lpstr>
      <vt:lpstr>Wingdings</vt:lpstr>
      <vt:lpstr>Profile</vt:lpstr>
      <vt:lpstr>iRespondQuestionMaster</vt:lpstr>
      <vt:lpstr>iRespondGraphMaster</vt:lpstr>
      <vt:lpstr>1_Default Design</vt:lpstr>
      <vt:lpstr>1_Profile</vt:lpstr>
      <vt:lpstr>Equation</vt:lpstr>
      <vt:lpstr>Characteristics of Polynomials: Domain, Range, &amp; Intercepts</vt:lpstr>
      <vt:lpstr>How do we write in interval notation?</vt:lpstr>
      <vt:lpstr>Let’s do another type….</vt:lpstr>
      <vt:lpstr>Domain</vt:lpstr>
      <vt:lpstr>With polynomials….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Kathryn Reagin</dc:creator>
  <cp:lastModifiedBy>Melodye Lecroy</cp:lastModifiedBy>
  <cp:revision>80</cp:revision>
  <dcterms:created xsi:type="dcterms:W3CDTF">2001-08-20T01:07:55Z</dcterms:created>
  <dcterms:modified xsi:type="dcterms:W3CDTF">2016-02-22T17:22:44Z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