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716" r:id="rId2"/>
    <p:sldMasterId id="2147483729" r:id="rId3"/>
  </p:sldMasterIdLst>
  <p:notesMasterIdLst>
    <p:notesMasterId r:id="rId19"/>
  </p:notesMasterIdLst>
  <p:handoutMasterIdLst>
    <p:handoutMasterId r:id="rId20"/>
  </p:handoutMasterIdLst>
  <p:sldIdLst>
    <p:sldId id="256" r:id="rId4"/>
    <p:sldId id="272" r:id="rId5"/>
    <p:sldId id="273" r:id="rId6"/>
    <p:sldId id="271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6" r:id="rId15"/>
    <p:sldId id="268" r:id="rId16"/>
    <p:sldId id="269" r:id="rId17"/>
    <p:sldId id="270" r:id="rId18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ckwell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ckwell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ckwell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ckwell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525F47A-D8EC-443E-845B-F0EE78A868A4}" type="datetimeFigureOut">
              <a:rPr lang="en-US"/>
              <a:pPr>
                <a:defRPr/>
              </a:pPr>
              <a:t>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1D1A0DD-49AD-4A2E-8B62-ACB42A80B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48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CDBBF99-14E7-41AF-AAB1-30EE270A7E1D}" type="datetimeFigureOut">
              <a:rPr lang="en-US"/>
              <a:pPr>
                <a:defRPr/>
              </a:pPr>
              <a:t>1/5/2015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0563"/>
            <a:ext cx="4597400" cy="3449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70388"/>
            <a:ext cx="5486400" cy="4138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A2BCD65-E81D-4F99-AE11-56317206D1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2571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817830-1244-4840-8BAA-6B657113D142}" type="slidenum">
              <a:rPr 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>
              <a:latin typeface="Calibri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Page 261 #53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431542-92C7-4D63-B9E1-2B4B07A2289A}" type="slidenum">
              <a:rPr 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>
              <a:latin typeface="Calibri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Page 261 #54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DE177BD8-6FC7-4D7F-A4B1-65A40E81FF72}" type="datetimeFigureOut">
              <a:rPr lang="en-US"/>
              <a:pPr>
                <a:defRPr/>
              </a:pPr>
              <a:t>1/5/2015</a:t>
            </a:fld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A2177C32-F802-41C7-97D6-A1FD5166E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074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8EEA6-E42D-4D82-A73E-BD9362D4E867}" type="datetimeFigureOut">
              <a:rPr lang="en-US"/>
              <a:pPr>
                <a:defRPr/>
              </a:pPr>
              <a:t>1/5/2015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5E7CB-4265-4643-AD43-117DEC648B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836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14368-6073-40D3-B9A0-AD9733A2B321}" type="datetimeFigureOut">
              <a:rPr lang="en-US"/>
              <a:pPr>
                <a:defRPr/>
              </a:pPr>
              <a:t>1/5/2015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79170-C9A6-4ADF-8F06-A13BBAE42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132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54113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D6B25-2143-42E0-81FF-F322491212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455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4525962"/>
          </a:xfrm>
          <a:prstGeom prst="rect">
            <a:avLst/>
          </a:prstGeo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88D02D-7E07-41A6-B157-93025580909C}" type="datetimeFigureOut">
              <a:rPr lang="en-US"/>
              <a:pPr>
                <a:defRPr/>
              </a:pPr>
              <a:t>1/5/2015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43241B-F0E0-4C71-B6AB-EF3058A03E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34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  <a:prstGeom prst="rect">
            <a:avLst/>
          </a:prstGeo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  <a:prstGeom prst="rect">
            <a:avLst/>
          </a:prstGeo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  <a:prstGeom prst="rect">
            <a:avLst/>
          </a:prstGeo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A4E9DFC5-1381-4140-A86A-9FA278816506}" type="datetimeFigureOut">
              <a:rPr lang="en-US"/>
              <a:pPr>
                <a:defRPr/>
              </a:pPr>
              <a:t>1/5/2015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  <a:prstGeom prst="rect">
            <a:avLst/>
          </a:prstGeo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93D0C1EE-4ED7-487F-886A-83DADF3B53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  <a:prstGeom prst="rect">
            <a:avLst/>
          </a:prstGeo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985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D3B464-513F-446D-8452-C152F1BD04E8}" type="datetimeFigureOut">
              <a:rPr lang="en-US"/>
              <a:pPr>
                <a:defRPr/>
              </a:pPr>
              <a:t>1/5/2015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246222-7F17-4268-B030-9D6E0AB9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131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180562-92A7-41AF-AE82-40F98FB2900F}" type="datetimeFigureOut">
              <a:rPr lang="en-US"/>
              <a:pPr>
                <a:defRPr/>
              </a:pPr>
              <a:t>1/5/2015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67C8D98-72E4-4F8C-B586-5A7A4566A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928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BB11BD-7409-4089-8C47-F8C00BAA2E39}" type="datetimeFigureOut">
              <a:rPr lang="en-US"/>
              <a:pPr>
                <a:defRPr/>
              </a:pPr>
              <a:t>1/5/2015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FB3466-4F79-4B6B-9E85-05C909FE9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372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11ECC-2304-41F3-9BC4-FC69E1BA3B7F}" type="datetimeFigureOut">
              <a:rPr lang="en-US"/>
              <a:pPr>
                <a:defRPr/>
              </a:pPr>
              <a:t>1/5/2015</a:t>
            </a:fld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DA3C7-FB3D-45BC-ABB6-7CA1B5F81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5033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  <a:prstGeom prst="rect">
            <a:avLst/>
          </a:prstGeo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  <a:prstGeom prst="rect">
            <a:avLst/>
          </a:prstGeo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  <a:prstGeom prst="rect">
            <a:avLst/>
          </a:prstGeo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85B3B20B-6BF0-433C-9649-3881448F1EB4}" type="datetimeFigureOut">
              <a:rPr lang="en-US"/>
              <a:pPr>
                <a:defRPr/>
              </a:pPr>
              <a:t>1/5/2015</a:t>
            </a:fld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  <a:prstGeom prst="rect">
            <a:avLst/>
          </a:prstGeo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F14A9F64-F43B-44E2-882D-990CC803BF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  <a:prstGeom prst="rect">
            <a:avLst/>
          </a:prstGeo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992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88D02D-7E07-41A6-B157-93025580909C}" type="datetimeFigureOut">
              <a:rPr lang="en-US"/>
              <a:pPr>
                <a:defRPr/>
              </a:pPr>
              <a:t>1/5/2015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43241B-F0E0-4C71-B6AB-EF3058A03E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341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  <a:prstGeom prst="rect">
            <a:avLst/>
          </a:prstGeo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  <a:prstGeom prst="rect">
            <a:avLst/>
          </a:prstGeo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D4A79AB2-4F35-47BE-A5DB-15D1CF7EDF5E}" type="datetimeFigureOut">
              <a:rPr lang="en-US"/>
              <a:pPr>
                <a:defRPr/>
              </a:pPr>
              <a:t>1/5/2015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  <a:prstGeom prst="rect">
            <a:avLst/>
          </a:prstGeo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D6765041-C28E-494D-9F64-5C8CC10BA4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  <a:prstGeom prst="rect">
            <a:avLst/>
          </a:prstGeo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506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46238"/>
            <a:ext cx="8229600" cy="4525962"/>
          </a:xfrm>
          <a:prstGeom prst="rect">
            <a:avLst/>
          </a:prstGeo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8EEA6-E42D-4D82-A73E-BD9362D4E867}" type="datetimeFigureOut">
              <a:rPr lang="en-US"/>
              <a:pPr>
                <a:defRPr/>
              </a:pPr>
              <a:t>1/5/2015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5E7CB-4265-4643-AD43-117DEC648B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8361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14368-6073-40D3-B9A0-AD9733A2B321}" type="datetimeFigureOut">
              <a:rPr lang="en-US"/>
              <a:pPr>
                <a:defRPr/>
              </a:pPr>
              <a:t>1/5/2015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79170-C9A6-4ADF-8F06-A13BBAE42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132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54113" y="4572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D6B25-2143-42E0-81FF-F322491212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4557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4525962"/>
          </a:xfrm>
          <a:prstGeom prst="rect">
            <a:avLst/>
          </a:prstGeo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88D02D-7E07-41A6-B157-93025580909C}" type="datetimeFigureOut">
              <a:rPr lang="en-US"/>
              <a:pPr>
                <a:defRPr/>
              </a:pPr>
              <a:t>1/5/2015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43241B-F0E0-4C71-B6AB-EF3058A03E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341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  <a:prstGeom prst="rect">
            <a:avLst/>
          </a:prstGeo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  <a:prstGeom prst="rect">
            <a:avLst/>
          </a:prstGeo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  <a:prstGeom prst="rect">
            <a:avLst/>
          </a:prstGeo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A4E9DFC5-1381-4140-A86A-9FA278816506}" type="datetimeFigureOut">
              <a:rPr lang="en-US"/>
              <a:pPr>
                <a:defRPr/>
              </a:pPr>
              <a:t>1/5/2015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  <a:prstGeom prst="rect">
            <a:avLst/>
          </a:prstGeo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93D0C1EE-4ED7-487F-886A-83DADF3B53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  <a:prstGeom prst="rect">
            <a:avLst/>
          </a:prstGeo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985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D3B464-513F-446D-8452-C152F1BD04E8}" type="datetimeFigureOut">
              <a:rPr lang="en-US"/>
              <a:pPr>
                <a:defRPr/>
              </a:pPr>
              <a:t>1/5/2015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246222-7F17-4268-B030-9D6E0AB9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131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180562-92A7-41AF-AE82-40F98FB2900F}" type="datetimeFigureOut">
              <a:rPr lang="en-US"/>
              <a:pPr>
                <a:defRPr/>
              </a:pPr>
              <a:t>1/5/2015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67C8D98-72E4-4F8C-B586-5A7A4566A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928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BB11BD-7409-4089-8C47-F8C00BAA2E39}" type="datetimeFigureOut">
              <a:rPr lang="en-US"/>
              <a:pPr>
                <a:defRPr/>
              </a:pPr>
              <a:t>1/5/2015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FB3466-4F79-4B6B-9E85-05C909FE9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372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11ECC-2304-41F3-9BC4-FC69E1BA3B7F}" type="datetimeFigureOut">
              <a:rPr lang="en-US"/>
              <a:pPr>
                <a:defRPr/>
              </a:pPr>
              <a:t>1/5/2015</a:t>
            </a:fld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DA3C7-FB3D-45BC-ABB6-7CA1B5F81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503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A4E9DFC5-1381-4140-A86A-9FA278816506}" type="datetimeFigureOut">
              <a:rPr lang="en-US"/>
              <a:pPr>
                <a:defRPr/>
              </a:pPr>
              <a:t>1/5/2015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93D0C1EE-4ED7-487F-886A-83DADF3B53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985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  <a:prstGeom prst="rect">
            <a:avLst/>
          </a:prstGeo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  <a:prstGeom prst="rect">
            <a:avLst/>
          </a:prstGeo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  <a:prstGeom prst="rect">
            <a:avLst/>
          </a:prstGeo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85B3B20B-6BF0-433C-9649-3881448F1EB4}" type="datetimeFigureOut">
              <a:rPr lang="en-US"/>
              <a:pPr>
                <a:defRPr/>
              </a:pPr>
              <a:t>1/5/2015</a:t>
            </a:fld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  <a:prstGeom prst="rect">
            <a:avLst/>
          </a:prstGeo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F14A9F64-F43B-44E2-882D-990CC803BF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  <a:prstGeom prst="rect">
            <a:avLst/>
          </a:prstGeo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992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  <a:prstGeom prst="rect">
            <a:avLst/>
          </a:prstGeo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  <a:prstGeom prst="rect">
            <a:avLst/>
          </a:prstGeo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D4A79AB2-4F35-47BE-A5DB-15D1CF7EDF5E}" type="datetimeFigureOut">
              <a:rPr lang="en-US"/>
              <a:pPr>
                <a:defRPr/>
              </a:pPr>
              <a:t>1/5/2015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  <a:prstGeom prst="rect">
            <a:avLst/>
          </a:prstGeo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D6765041-C28E-494D-9F64-5C8CC10BA4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  <a:prstGeom prst="rect">
            <a:avLst/>
          </a:prstGeo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506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46238"/>
            <a:ext cx="8229600" cy="4525962"/>
          </a:xfrm>
          <a:prstGeom prst="rect">
            <a:avLst/>
          </a:prstGeo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8EEA6-E42D-4D82-A73E-BD9362D4E867}" type="datetimeFigureOut">
              <a:rPr lang="en-US"/>
              <a:pPr>
                <a:defRPr/>
              </a:pPr>
              <a:t>1/5/2015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5E7CB-4265-4643-AD43-117DEC648B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8361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14368-6073-40D3-B9A0-AD9733A2B321}" type="datetimeFigureOut">
              <a:rPr lang="en-US"/>
              <a:pPr>
                <a:defRPr/>
              </a:pPr>
              <a:t>1/5/2015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79170-C9A6-4ADF-8F06-A13BBAE42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132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54113" y="4572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D6B25-2143-42E0-81FF-F322491212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455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D3B464-513F-446D-8452-C152F1BD04E8}" type="datetimeFigureOut">
              <a:rPr lang="en-US"/>
              <a:pPr>
                <a:defRPr/>
              </a:pPr>
              <a:t>1/5/2015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246222-7F17-4268-B030-9D6E0AB9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13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180562-92A7-41AF-AE82-40F98FB2900F}" type="datetimeFigureOut">
              <a:rPr lang="en-US"/>
              <a:pPr>
                <a:defRPr/>
              </a:pPr>
              <a:t>1/5/2015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67C8D98-72E4-4F8C-B586-5A7A4566A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92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BB11BD-7409-4089-8C47-F8C00BAA2E39}" type="datetimeFigureOut">
              <a:rPr lang="en-US"/>
              <a:pPr>
                <a:defRPr/>
              </a:pPr>
              <a:t>1/5/2015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FB3466-4F79-4B6B-9E85-05C909FE9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37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11ECC-2304-41F3-9BC4-FC69E1BA3B7F}" type="datetimeFigureOut">
              <a:rPr lang="en-US"/>
              <a:pPr>
                <a:defRPr/>
              </a:pPr>
              <a:t>1/5/2015</a:t>
            </a:fld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DA3C7-FB3D-45BC-ABB6-7CA1B5F81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503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85B3B20B-6BF0-433C-9649-3881448F1EB4}" type="datetimeFigureOut">
              <a:rPr lang="en-US"/>
              <a:pPr>
                <a:defRPr/>
              </a:pPr>
              <a:t>1/5/2015</a:t>
            </a:fld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F14A9F64-F43B-44E2-882D-990CC803BF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992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D4A79AB2-4F35-47BE-A5DB-15D1CF7EDF5E}" type="datetimeFigureOut">
              <a:rPr lang="en-US"/>
              <a:pPr>
                <a:defRPr/>
              </a:pPr>
              <a:t>1/5/2015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D6765041-C28E-494D-9F64-5C8CC10BA4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50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E2CB04-892B-4084-B7B4-4742B1055539}" type="datetimeFigureOut">
              <a:rPr lang="en-US"/>
              <a:pPr>
                <a:defRPr/>
              </a:pPr>
              <a:t>1/5/2015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tx2">
                    <a:shade val="9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054E5AF-2AE5-42DF-9621-1EA34FAE98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04" r:id="rId7"/>
    <p:sldLayoutId id="2147483713" r:id="rId8"/>
    <p:sldLayoutId id="2147483714" r:id="rId9"/>
    <p:sldLayoutId id="2147483705" r:id="rId10"/>
    <p:sldLayoutId id="2147483706" r:id="rId11"/>
    <p:sldLayoutId id="2147483715" r:id="rId12"/>
  </p:sldLayoutIdLst>
  <p:txStyles>
    <p:titleStyle>
      <a:lvl1pPr marL="53975" indent="-53975" algn="r" rtl="0" eaLnBrk="1" fontAlgn="base" hangingPunct="1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2pPr>
      <a:lvl3pPr marL="539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3pPr>
      <a:lvl4pPr marL="539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4pPr>
      <a:lvl5pPr marL="539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5pPr>
      <a:lvl6pPr marL="5111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6pPr>
      <a:lvl7pPr marL="9683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7pPr>
      <a:lvl8pPr marL="14255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8pPr>
      <a:lvl9pPr marL="18827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9pPr>
      <a:extLst/>
    </p:titleStyle>
    <p:bodyStyle>
      <a:lvl1pPr marL="292100" indent="-292100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1" fontAlgn="base" hangingPunct="1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1" fontAlgn="base" hangingPunct="1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1" fontAlgn="base" hangingPunct="1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1" fontAlgn="base" hangingPunct="1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3975" lvl="0" indent="-53975" algn="r" eaLnBrk="1" hangingPunct="1"/>
            <a:r>
              <a:rPr lang="en-US" sz="4600" smtClean="0">
                <a:solidFill>
                  <a:srgbClr val="E7EACB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iRespond Question Master</a:t>
            </a:r>
            <a:endParaRPr lang="en-US" sz="4600">
              <a:solidFill>
                <a:srgbClr val="E7EACB"/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92100" lvl="0" indent="-2921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5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92100" lvl="0" indent="-2921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6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92100" lvl="0" indent="-2921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8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92100" lvl="0" indent="-2921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92100" lvl="0" indent="-2921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381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FFFFFF"/>
                </a:solidFill>
              </a:rPr>
              <a:t>Percent Complete 100%</a:t>
            </a:r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11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381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FFFFFF"/>
                </a:solidFill>
              </a:rPr>
              <a:t>00:30</a:t>
            </a:r>
            <a:endParaRPr lang="en-US" sz="1400">
              <a:solidFill>
                <a:srgbClr val="FFFFFF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marL="53975" indent="-53975" algn="r" rtl="0" eaLnBrk="1" fontAlgn="base" hangingPunct="1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2pPr>
      <a:lvl3pPr marL="539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3pPr>
      <a:lvl4pPr marL="539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4pPr>
      <a:lvl5pPr marL="539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5pPr>
      <a:lvl6pPr marL="5111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6pPr>
      <a:lvl7pPr marL="9683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7pPr>
      <a:lvl8pPr marL="14255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8pPr>
      <a:lvl9pPr marL="18827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9pPr>
      <a:extLst/>
    </p:titleStyle>
    <p:bodyStyle>
      <a:lvl1pPr marL="292100" indent="-292100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1" fontAlgn="base" hangingPunct="1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1" fontAlgn="base" hangingPunct="1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1" fontAlgn="base" hangingPunct="1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1" fontAlgn="base" hangingPunct="1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1029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5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7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4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67%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8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33%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1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100%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5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100%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8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67%</a:t>
              </a:r>
              <a:endParaRPr lang="en-US"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1030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2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5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6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A*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0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B*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3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C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7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D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20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E</a:t>
              </a:r>
              <a:endParaRPr lang="en-US"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1028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1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6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0</a:t>
              </a: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1</a:t>
              </a: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2</a:t>
              </a: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1024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3</a:t>
              </a:r>
              <a:endParaRPr lang="en-US" sz="2000">
                <a:solidFill>
                  <a:srgbClr val="FFFFFF"/>
                </a:solidFill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marL="53975" indent="-53975" algn="r" rtl="0" eaLnBrk="1" fontAlgn="base" hangingPunct="1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2pPr>
      <a:lvl3pPr marL="539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3pPr>
      <a:lvl4pPr marL="539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4pPr>
      <a:lvl5pPr marL="539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5pPr>
      <a:lvl6pPr marL="5111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6pPr>
      <a:lvl7pPr marL="9683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7pPr>
      <a:lvl8pPr marL="14255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8pPr>
      <a:lvl9pPr marL="18827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9pPr>
      <a:extLst/>
    </p:titleStyle>
    <p:bodyStyle>
      <a:lvl1pPr marL="292100" indent="-292100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1" fontAlgn="base" hangingPunct="1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1" fontAlgn="base" hangingPunct="1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1" fontAlgn="base" hangingPunct="1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1" fontAlgn="base" hangingPunct="1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End Behavior, </a:t>
            </a: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Extrema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&amp; Sketching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1267" name="Subtitle 2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59550" cy="17526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63" y="1066800"/>
            <a:ext cx="7153275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848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5074185"/>
              </p:ext>
            </p:extLst>
          </p:nvPr>
        </p:nvGraphicFramePr>
        <p:xfrm>
          <a:off x="4267200" y="5334000"/>
          <a:ext cx="838200" cy="1176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6" name="Equation" r:id="rId4" imgW="126720" imgH="177480" progId="Equation.DSMT4">
                  <p:embed/>
                </p:oleObj>
              </mc:Choice>
              <mc:Fallback>
                <p:oleObj name="Equation" r:id="rId4" imgW="126720" imgH="177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5334000"/>
                        <a:ext cx="838200" cy="11761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85800" y="304800"/>
            <a:ext cx="769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smtClean="0"/>
              <a:t>8. What </a:t>
            </a:r>
            <a:r>
              <a:rPr lang="en-US" sz="2400" dirty="0"/>
              <a:t>is the least possible degree of this function?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123950"/>
            <a:ext cx="7153275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 Box 6"/>
          <p:cNvSpPr txBox="1">
            <a:spLocks noChangeArrowheads="1"/>
          </p:cNvSpPr>
          <p:nvPr/>
        </p:nvSpPr>
        <p:spPr bwMode="auto">
          <a:xfrm>
            <a:off x="1066800" y="228600"/>
            <a:ext cx="769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smtClean="0"/>
              <a:t>9. What </a:t>
            </a:r>
            <a:r>
              <a:rPr lang="en-US" sz="2400" dirty="0"/>
              <a:t>is the least possible degree of this function?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8513552"/>
              </p:ext>
            </p:extLst>
          </p:nvPr>
        </p:nvGraphicFramePr>
        <p:xfrm>
          <a:off x="4221956" y="5410200"/>
          <a:ext cx="842962" cy="10989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9" name="Equation" r:id="rId4" imgW="126720" imgH="164880" progId="Equation.DSMT4">
                  <p:embed/>
                </p:oleObj>
              </mc:Choice>
              <mc:Fallback>
                <p:oleObj name="Equation" r:id="rId4" imgW="126720" imgH="1648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1956" y="5410200"/>
                        <a:ext cx="842962" cy="109894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What if you didn’t have a graph?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609600" y="3367088"/>
            <a:ext cx="3657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11. f(x</a:t>
            </a:r>
            <a:r>
              <a:rPr lang="en-US" sz="2800" dirty="0"/>
              <a:t>) = -x</a:t>
            </a:r>
            <a:r>
              <a:rPr lang="en-US" sz="2800" baseline="30000" dirty="0"/>
              <a:t>5</a:t>
            </a:r>
            <a:r>
              <a:rPr lang="en-US" sz="2800" dirty="0"/>
              <a:t> +3x</a:t>
            </a:r>
            <a:r>
              <a:rPr lang="en-US" sz="2800" baseline="30000" dirty="0"/>
              <a:t>4</a:t>
            </a:r>
            <a:r>
              <a:rPr lang="en-US" sz="2800" dirty="0"/>
              <a:t> – x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609600" y="1933575"/>
            <a:ext cx="3962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10. f(x</a:t>
            </a:r>
            <a:r>
              <a:rPr lang="en-US" sz="2800" dirty="0"/>
              <a:t>) = x</a:t>
            </a:r>
            <a:r>
              <a:rPr lang="en-US" sz="2800" baseline="30000" dirty="0"/>
              <a:t>4</a:t>
            </a:r>
            <a:r>
              <a:rPr lang="en-US" sz="2800" dirty="0"/>
              <a:t> + 2x</a:t>
            </a:r>
            <a:r>
              <a:rPr lang="en-US" sz="2800" baseline="30000" dirty="0"/>
              <a:t>2</a:t>
            </a:r>
            <a:r>
              <a:rPr lang="en-US" sz="2800" dirty="0"/>
              <a:t> – 3x </a:t>
            </a:r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533400" y="4891088"/>
            <a:ext cx="3733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12. f(x</a:t>
            </a:r>
            <a:r>
              <a:rPr lang="en-US" sz="2800" dirty="0"/>
              <a:t>) = 2x</a:t>
            </a:r>
            <a:r>
              <a:rPr lang="en-US" sz="2800" baseline="30000" dirty="0"/>
              <a:t>3</a:t>
            </a:r>
            <a:r>
              <a:rPr lang="en-US" sz="2800" dirty="0"/>
              <a:t> – 3x</a:t>
            </a:r>
            <a:r>
              <a:rPr lang="en-US" sz="2800" baseline="30000" dirty="0"/>
              <a:t>2</a:t>
            </a:r>
            <a:r>
              <a:rPr lang="en-US" sz="2800" dirty="0"/>
              <a:t> + 5 </a:t>
            </a:r>
          </a:p>
        </p:txBody>
      </p:sp>
      <p:sp>
        <p:nvSpPr>
          <p:cNvPr id="19462" name="TextBox 5"/>
          <p:cNvSpPr txBox="1">
            <a:spLocks noChangeArrowheads="1"/>
          </p:cNvSpPr>
          <p:nvPr/>
        </p:nvSpPr>
        <p:spPr bwMode="auto">
          <a:xfrm>
            <a:off x="4648200" y="1962090"/>
            <a:ext cx="434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000" dirty="0" smtClean="0"/>
              <a:t>Number </a:t>
            </a:r>
            <a:r>
              <a:rPr lang="en-US" sz="2000" dirty="0"/>
              <a:t>of </a:t>
            </a:r>
            <a:r>
              <a:rPr lang="en-US" sz="2000" dirty="0" err="1" smtClean="0"/>
              <a:t>Extrema</a:t>
            </a:r>
            <a:r>
              <a:rPr lang="en-US" sz="2000" dirty="0"/>
              <a:t>: ____</a:t>
            </a:r>
          </a:p>
        </p:txBody>
      </p:sp>
      <p:sp>
        <p:nvSpPr>
          <p:cNvPr id="19463" name="TextBox 8"/>
          <p:cNvSpPr txBox="1">
            <a:spLocks noChangeArrowheads="1"/>
          </p:cNvSpPr>
          <p:nvPr/>
        </p:nvSpPr>
        <p:spPr bwMode="auto">
          <a:xfrm>
            <a:off x="4648200" y="3409890"/>
            <a:ext cx="434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000" dirty="0" smtClean="0"/>
              <a:t>Number </a:t>
            </a:r>
            <a:r>
              <a:rPr lang="en-US" sz="2000" dirty="0"/>
              <a:t>of </a:t>
            </a:r>
            <a:r>
              <a:rPr lang="en-US" sz="2000" dirty="0" err="1" smtClean="0"/>
              <a:t>Extrema</a:t>
            </a:r>
            <a:r>
              <a:rPr lang="en-US" sz="2000" dirty="0"/>
              <a:t>: ____</a:t>
            </a:r>
          </a:p>
        </p:txBody>
      </p:sp>
      <p:sp>
        <p:nvSpPr>
          <p:cNvPr id="19464" name="TextBox 9"/>
          <p:cNvSpPr txBox="1">
            <a:spLocks noChangeArrowheads="1"/>
          </p:cNvSpPr>
          <p:nvPr/>
        </p:nvSpPr>
        <p:spPr bwMode="auto">
          <a:xfrm>
            <a:off x="4648200" y="4933890"/>
            <a:ext cx="434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000" dirty="0" smtClean="0"/>
              <a:t>Number </a:t>
            </a:r>
            <a:r>
              <a:rPr lang="en-US" sz="2000" dirty="0"/>
              <a:t>of </a:t>
            </a:r>
            <a:r>
              <a:rPr lang="en-US" sz="2000" dirty="0" err="1" smtClean="0"/>
              <a:t>Extrema</a:t>
            </a:r>
            <a:r>
              <a:rPr lang="en-US" sz="2000" dirty="0"/>
              <a:t>: 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  <p:bldP spid="19461" grpId="0"/>
      <p:bldP spid="19463" grpId="0"/>
      <p:bldP spid="1946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Sketching: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2531" name="TextBox 10"/>
          <p:cNvSpPr txBox="1">
            <a:spLocks noChangeArrowheads="1"/>
          </p:cNvSpPr>
          <p:nvPr/>
        </p:nvSpPr>
        <p:spPr bwMode="auto">
          <a:xfrm>
            <a:off x="685800" y="4094163"/>
            <a:ext cx="792480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500" dirty="0" smtClean="0">
                <a:latin typeface="Century Gothic" pitchFamily="34" charset="0"/>
              </a:rPr>
              <a:t># of Zeros</a:t>
            </a:r>
            <a:r>
              <a:rPr lang="en-US" sz="2500" dirty="0">
                <a:latin typeface="Century Gothic" pitchFamily="34" charset="0"/>
              </a:rPr>
              <a:t>: </a:t>
            </a:r>
            <a:r>
              <a:rPr lang="en-US" sz="2500" dirty="0" smtClean="0">
                <a:latin typeface="Century Gothic" pitchFamily="34" charset="0"/>
              </a:rPr>
              <a:t>_________     </a:t>
            </a:r>
            <a:r>
              <a:rPr lang="en-US" sz="2500" dirty="0">
                <a:latin typeface="Century Gothic" pitchFamily="34" charset="0"/>
              </a:rPr>
              <a:t>		  </a:t>
            </a:r>
            <a:r>
              <a:rPr lang="en-US" sz="2500" dirty="0" smtClean="0">
                <a:latin typeface="Century Gothic" pitchFamily="34" charset="0"/>
              </a:rPr>
              <a:t>          Y-</a:t>
            </a:r>
            <a:r>
              <a:rPr lang="en-US" sz="2500" dirty="0" err="1" smtClean="0">
                <a:latin typeface="Century Gothic" pitchFamily="34" charset="0"/>
              </a:rPr>
              <a:t>Int</a:t>
            </a:r>
            <a:r>
              <a:rPr lang="en-US" sz="2500" dirty="0">
                <a:latin typeface="Century Gothic" pitchFamily="34" charset="0"/>
              </a:rPr>
              <a:t>: </a:t>
            </a:r>
            <a:r>
              <a:rPr lang="en-US" sz="2500" dirty="0" smtClean="0">
                <a:latin typeface="Century Gothic" pitchFamily="34" charset="0"/>
              </a:rPr>
              <a:t>________</a:t>
            </a:r>
            <a:endParaRPr lang="en-US" sz="2500" dirty="0">
              <a:latin typeface="Century Gothic" pitchFamily="34" charset="0"/>
            </a:endParaRPr>
          </a:p>
        </p:txBody>
      </p:sp>
      <p:sp>
        <p:nvSpPr>
          <p:cNvPr id="2253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2533" name="Object 12"/>
          <p:cNvGraphicFramePr>
            <a:graphicFrameLocks noChangeAspect="1"/>
          </p:cNvGraphicFramePr>
          <p:nvPr/>
        </p:nvGraphicFramePr>
        <p:xfrm>
          <a:off x="719138" y="4821238"/>
          <a:ext cx="8012112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6" name="Equation" r:id="rId3" imgW="2997200" imgH="431800" progId="Equation.DSMT4">
                  <p:embed/>
                </p:oleObj>
              </mc:Choice>
              <mc:Fallback>
                <p:oleObj name="Equation" r:id="rId3" imgW="2997200" imgH="4318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8" y="4821238"/>
                        <a:ext cx="8012112" cy="1122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534" name="Group 11"/>
          <p:cNvGrpSpPr>
            <a:grpSpLocks/>
          </p:cNvGrpSpPr>
          <p:nvPr/>
        </p:nvGrpSpPr>
        <p:grpSpPr bwMode="auto">
          <a:xfrm>
            <a:off x="381000" y="422275"/>
            <a:ext cx="3429000" cy="3235325"/>
            <a:chOff x="3390" y="6060"/>
            <a:chExt cx="2071" cy="2115"/>
          </a:xfrm>
        </p:grpSpPr>
        <p:cxnSp>
          <p:nvCxnSpPr>
            <p:cNvPr id="22536" name="AutoShape 12"/>
            <p:cNvCxnSpPr>
              <a:cxnSpLocks noChangeShapeType="1"/>
            </p:cNvCxnSpPr>
            <p:nvPr/>
          </p:nvCxnSpPr>
          <p:spPr bwMode="auto">
            <a:xfrm>
              <a:off x="4425" y="6060"/>
              <a:ext cx="0" cy="21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37" name="AutoShape 13"/>
            <p:cNvCxnSpPr>
              <a:cxnSpLocks noChangeShapeType="1"/>
            </p:cNvCxnSpPr>
            <p:nvPr/>
          </p:nvCxnSpPr>
          <p:spPr bwMode="auto">
            <a:xfrm>
              <a:off x="3390" y="7465"/>
              <a:ext cx="2071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2253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6169013"/>
              </p:ext>
            </p:extLst>
          </p:nvPr>
        </p:nvGraphicFramePr>
        <p:xfrm>
          <a:off x="4522788" y="1592263"/>
          <a:ext cx="4421187" cy="130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7" name="Equation" r:id="rId5" imgW="1638000" imgH="482400" progId="Equation.DSMT4">
                  <p:embed/>
                </p:oleObj>
              </mc:Choice>
              <mc:Fallback>
                <p:oleObj name="Equation" r:id="rId5" imgW="1638000" imgH="4824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2788" y="1592263"/>
                        <a:ext cx="4421187" cy="1303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Sketching: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355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3557" name="Object 12"/>
          <p:cNvGraphicFramePr>
            <a:graphicFrameLocks noChangeAspect="1"/>
          </p:cNvGraphicFramePr>
          <p:nvPr/>
        </p:nvGraphicFramePr>
        <p:xfrm>
          <a:off x="719138" y="4821238"/>
          <a:ext cx="8012112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0" name="Equation" r:id="rId3" imgW="2997200" imgH="431800" progId="Equation.DSMT4">
                  <p:embed/>
                </p:oleObj>
              </mc:Choice>
              <mc:Fallback>
                <p:oleObj name="Equation" r:id="rId3" imgW="2997200" imgH="4318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8" y="4821238"/>
                        <a:ext cx="8012112" cy="1122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558" name="Group 11"/>
          <p:cNvGrpSpPr>
            <a:grpSpLocks/>
          </p:cNvGrpSpPr>
          <p:nvPr/>
        </p:nvGrpSpPr>
        <p:grpSpPr bwMode="auto">
          <a:xfrm>
            <a:off x="381000" y="422275"/>
            <a:ext cx="3429000" cy="3235325"/>
            <a:chOff x="3390" y="6060"/>
            <a:chExt cx="2071" cy="2115"/>
          </a:xfrm>
        </p:grpSpPr>
        <p:cxnSp>
          <p:nvCxnSpPr>
            <p:cNvPr id="23560" name="AutoShape 12"/>
            <p:cNvCxnSpPr>
              <a:cxnSpLocks noChangeShapeType="1"/>
            </p:cNvCxnSpPr>
            <p:nvPr/>
          </p:nvCxnSpPr>
          <p:spPr bwMode="auto">
            <a:xfrm>
              <a:off x="4425" y="6060"/>
              <a:ext cx="0" cy="21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61" name="AutoShape 13"/>
            <p:cNvCxnSpPr>
              <a:cxnSpLocks noChangeShapeType="1"/>
            </p:cNvCxnSpPr>
            <p:nvPr/>
          </p:nvCxnSpPr>
          <p:spPr bwMode="auto">
            <a:xfrm>
              <a:off x="3390" y="7465"/>
              <a:ext cx="2071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23559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6187129"/>
              </p:ext>
            </p:extLst>
          </p:nvPr>
        </p:nvGraphicFramePr>
        <p:xfrm>
          <a:off x="4332288" y="1287463"/>
          <a:ext cx="4664075" cy="130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1" name="Equation" r:id="rId5" imgW="1726920" imgH="482400" progId="Equation.DSMT4">
                  <p:embed/>
                </p:oleObj>
              </mc:Choice>
              <mc:Fallback>
                <p:oleObj name="Equation" r:id="rId5" imgW="1726920" imgH="4824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2288" y="1287463"/>
                        <a:ext cx="4664075" cy="1303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685800" y="4094163"/>
            <a:ext cx="792480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500" dirty="0" smtClean="0">
                <a:latin typeface="Century Gothic" pitchFamily="34" charset="0"/>
              </a:rPr>
              <a:t># of Zeros</a:t>
            </a:r>
            <a:r>
              <a:rPr lang="en-US" sz="2500" dirty="0">
                <a:latin typeface="Century Gothic" pitchFamily="34" charset="0"/>
              </a:rPr>
              <a:t>: </a:t>
            </a:r>
            <a:r>
              <a:rPr lang="en-US" sz="2500" dirty="0" smtClean="0">
                <a:latin typeface="Century Gothic" pitchFamily="34" charset="0"/>
              </a:rPr>
              <a:t>_________     </a:t>
            </a:r>
            <a:r>
              <a:rPr lang="en-US" sz="2500" dirty="0">
                <a:latin typeface="Century Gothic" pitchFamily="34" charset="0"/>
              </a:rPr>
              <a:t>		  </a:t>
            </a:r>
            <a:r>
              <a:rPr lang="en-US" sz="2500" dirty="0" smtClean="0">
                <a:latin typeface="Century Gothic" pitchFamily="34" charset="0"/>
              </a:rPr>
              <a:t>          Y-</a:t>
            </a:r>
            <a:r>
              <a:rPr lang="en-US" sz="2500" dirty="0" err="1" smtClean="0">
                <a:latin typeface="Century Gothic" pitchFamily="34" charset="0"/>
              </a:rPr>
              <a:t>Int</a:t>
            </a:r>
            <a:r>
              <a:rPr lang="en-US" sz="2500" dirty="0">
                <a:latin typeface="Century Gothic" pitchFamily="34" charset="0"/>
              </a:rPr>
              <a:t>: </a:t>
            </a:r>
            <a:r>
              <a:rPr lang="en-US" sz="2500" dirty="0" smtClean="0">
                <a:latin typeface="Century Gothic" pitchFamily="34" charset="0"/>
              </a:rPr>
              <a:t>________</a:t>
            </a:r>
            <a:endParaRPr lang="en-US" sz="25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Homework: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609600" y="2133600"/>
            <a:ext cx="8001000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7600" dirty="0"/>
              <a:t>Worksheet</a:t>
            </a:r>
          </a:p>
          <a:p>
            <a:pPr algn="ctr" eaLnBrk="1" hangingPunct="1"/>
            <a:r>
              <a:rPr lang="en-US" sz="7600" dirty="0" smtClean="0"/>
              <a:t>ALL</a:t>
            </a:r>
            <a:endParaRPr lang="en-US" sz="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Look left and right, to figure out what’s happening up and down.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6795044"/>
              </p:ext>
            </p:extLst>
          </p:nvPr>
        </p:nvGraphicFramePr>
        <p:xfrm>
          <a:off x="1768021" y="3657600"/>
          <a:ext cx="5547179" cy="1398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" name="Equation" r:id="rId3" imgW="1663700" imgH="431800" progId="Equation.DSMT4">
                  <p:embed/>
                </p:oleObj>
              </mc:Choice>
              <mc:Fallback>
                <p:oleObj name="Equation" r:id="rId3" imgW="1663700" imgH="431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8021" y="3657600"/>
                        <a:ext cx="5547179" cy="1398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1066800" y="3352800"/>
            <a:ext cx="609600" cy="4572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04800" y="27432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right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219200" y="5016500"/>
            <a:ext cx="457200" cy="45748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4800" y="5511225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leftt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>
            <a:stCxn id="12" idx="2"/>
          </p:cNvCxnSpPr>
          <p:nvPr/>
        </p:nvCxnSpPr>
        <p:spPr>
          <a:xfrm flipH="1">
            <a:off x="7315200" y="3378487"/>
            <a:ext cx="571500" cy="545813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629400" y="2793712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u</a:t>
            </a:r>
            <a:r>
              <a:rPr lang="en-US" sz="3200" b="1" dirty="0" smtClean="0">
                <a:solidFill>
                  <a:srgbClr val="FF0000"/>
                </a:solidFill>
              </a:rPr>
              <a:t>p or down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7391400" y="4889213"/>
            <a:ext cx="762000" cy="52098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29400" y="5358825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u</a:t>
            </a:r>
            <a:r>
              <a:rPr lang="en-US" sz="3200" b="1" dirty="0" smtClean="0">
                <a:solidFill>
                  <a:srgbClr val="FF0000"/>
                </a:solidFill>
              </a:rPr>
              <a:t>p or down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209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2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Behavior: From a Graph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3227294" cy="2194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267200"/>
            <a:ext cx="3226685" cy="2194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9770712"/>
              </p:ext>
            </p:extLst>
          </p:nvPr>
        </p:nvGraphicFramePr>
        <p:xfrm>
          <a:off x="4267200" y="2286000"/>
          <a:ext cx="4230872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4" name="Equation" r:id="rId5" imgW="1663700" imgH="431800" progId="Equation.DSMT4">
                  <p:embed/>
                </p:oleObj>
              </mc:Choice>
              <mc:Fallback>
                <p:oleObj name="Equation" r:id="rId5" imgW="1663700" imgH="431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286000"/>
                        <a:ext cx="4230872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2348709"/>
              </p:ext>
            </p:extLst>
          </p:nvPr>
        </p:nvGraphicFramePr>
        <p:xfrm>
          <a:off x="4267200" y="4648200"/>
          <a:ext cx="42306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5" name="Equation" r:id="rId7" imgW="1663700" imgH="431800" progId="Equation.DSMT4">
                  <p:embed/>
                </p:oleObj>
              </mc:Choice>
              <mc:Fallback>
                <p:oleObj name="Equation" r:id="rId7" imgW="1663700" imgH="431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4648200"/>
                        <a:ext cx="4230688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800" y="165729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1.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41910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2.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" y="417189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8153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Behavior: From a Graph</a:t>
            </a:r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5800" y="1676400"/>
            <a:ext cx="3200400" cy="2194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85801" y="4272116"/>
            <a:ext cx="3226689" cy="2194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04800" y="16002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3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42672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4.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16002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3.</a:t>
            </a:r>
            <a:endParaRPr lang="en-US" sz="20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9770712"/>
              </p:ext>
            </p:extLst>
          </p:nvPr>
        </p:nvGraphicFramePr>
        <p:xfrm>
          <a:off x="4267200" y="2286000"/>
          <a:ext cx="42306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7" name="Equation" r:id="rId5" imgW="1663700" imgH="431800" progId="Equation.DSMT4">
                  <p:embed/>
                </p:oleObj>
              </mc:Choice>
              <mc:Fallback>
                <p:oleObj name="Equation" r:id="rId5" imgW="1663700" imgH="431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286000"/>
                        <a:ext cx="4230688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6919904"/>
              </p:ext>
            </p:extLst>
          </p:nvPr>
        </p:nvGraphicFramePr>
        <p:xfrm>
          <a:off x="4267200" y="4648200"/>
          <a:ext cx="42306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8" name="Equation" r:id="rId7" imgW="1663700" imgH="431800" progId="Equation.DSMT4">
                  <p:embed/>
                </p:oleObj>
              </mc:Choice>
              <mc:Fallback>
                <p:oleObj name="Equation" r:id="rId7" imgW="1663700" imgH="431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4648200"/>
                        <a:ext cx="4230688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078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609600" y="457200"/>
            <a:ext cx="6858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>
                <a:latin typeface="Century Gothic" pitchFamily="34" charset="0"/>
              </a:rPr>
              <a:t>Determine the left and right </a:t>
            </a:r>
            <a:r>
              <a:rPr lang="en-US" sz="2400" dirty="0" smtClean="0">
                <a:latin typeface="Century Gothic" pitchFamily="34" charset="0"/>
              </a:rPr>
              <a:t>behavior based on the equation.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457200" y="3200400"/>
            <a:ext cx="3886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Century Gothic" pitchFamily="34" charset="0"/>
              </a:rPr>
              <a:t>6</a:t>
            </a:r>
            <a:r>
              <a:rPr lang="en-US" sz="2800" dirty="0" smtClean="0">
                <a:latin typeface="Century Gothic" pitchFamily="34" charset="0"/>
              </a:rPr>
              <a:t>. </a:t>
            </a:r>
            <a:r>
              <a:rPr lang="en-US" sz="2800" dirty="0">
                <a:latin typeface="Century Gothic" pitchFamily="34" charset="0"/>
              </a:rPr>
              <a:t>f(x) = -x</a:t>
            </a:r>
            <a:r>
              <a:rPr lang="en-US" sz="2800" baseline="30000" dirty="0">
                <a:latin typeface="Century Gothic" pitchFamily="34" charset="0"/>
              </a:rPr>
              <a:t>5</a:t>
            </a:r>
            <a:r>
              <a:rPr lang="en-US" sz="2800" dirty="0">
                <a:latin typeface="Century Gothic" pitchFamily="34" charset="0"/>
              </a:rPr>
              <a:t> +3x</a:t>
            </a:r>
            <a:r>
              <a:rPr lang="en-US" sz="2800" baseline="30000" dirty="0">
                <a:latin typeface="Century Gothic" pitchFamily="34" charset="0"/>
              </a:rPr>
              <a:t>4</a:t>
            </a:r>
            <a:r>
              <a:rPr lang="en-US" sz="2800" dirty="0">
                <a:latin typeface="Century Gothic" pitchFamily="34" charset="0"/>
              </a:rPr>
              <a:t> – x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381000" y="1766888"/>
            <a:ext cx="3733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Century Gothic" pitchFamily="34" charset="0"/>
              </a:rPr>
              <a:t>5</a:t>
            </a:r>
            <a:r>
              <a:rPr lang="en-US" sz="2800" dirty="0" smtClean="0">
                <a:latin typeface="Century Gothic" pitchFamily="34" charset="0"/>
              </a:rPr>
              <a:t>. </a:t>
            </a:r>
            <a:r>
              <a:rPr lang="en-US" sz="2800" dirty="0">
                <a:latin typeface="Century Gothic" pitchFamily="34" charset="0"/>
              </a:rPr>
              <a:t>f(x) = x</a:t>
            </a:r>
            <a:r>
              <a:rPr lang="en-US" sz="2800" baseline="30000" dirty="0">
                <a:latin typeface="Century Gothic" pitchFamily="34" charset="0"/>
              </a:rPr>
              <a:t>4</a:t>
            </a:r>
            <a:r>
              <a:rPr lang="en-US" sz="2800" dirty="0">
                <a:latin typeface="Century Gothic" pitchFamily="34" charset="0"/>
              </a:rPr>
              <a:t> + 2x</a:t>
            </a:r>
            <a:r>
              <a:rPr lang="en-US" sz="2800" baseline="30000" dirty="0">
                <a:latin typeface="Century Gothic" pitchFamily="34" charset="0"/>
              </a:rPr>
              <a:t>2</a:t>
            </a:r>
            <a:r>
              <a:rPr lang="en-US" sz="2800" dirty="0">
                <a:latin typeface="Century Gothic" pitchFamily="34" charset="0"/>
              </a:rPr>
              <a:t> – 3x 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457200" y="4724400"/>
            <a:ext cx="3886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Century Gothic" pitchFamily="34" charset="0"/>
              </a:rPr>
              <a:t>7</a:t>
            </a:r>
            <a:r>
              <a:rPr lang="en-US" sz="2800" dirty="0" smtClean="0">
                <a:latin typeface="Century Gothic" pitchFamily="34" charset="0"/>
              </a:rPr>
              <a:t>. </a:t>
            </a:r>
            <a:r>
              <a:rPr lang="en-US" sz="2800" dirty="0">
                <a:latin typeface="Century Gothic" pitchFamily="34" charset="0"/>
              </a:rPr>
              <a:t>f(x) = 2x</a:t>
            </a:r>
            <a:r>
              <a:rPr lang="en-US" sz="2800" baseline="30000" dirty="0">
                <a:latin typeface="Century Gothic" pitchFamily="34" charset="0"/>
              </a:rPr>
              <a:t>3</a:t>
            </a:r>
            <a:r>
              <a:rPr lang="en-US" sz="2800" dirty="0">
                <a:latin typeface="Century Gothic" pitchFamily="34" charset="0"/>
              </a:rPr>
              <a:t> – 3x</a:t>
            </a:r>
            <a:r>
              <a:rPr lang="en-US" sz="2800" baseline="30000" dirty="0">
                <a:latin typeface="Century Gothic" pitchFamily="34" charset="0"/>
              </a:rPr>
              <a:t>2</a:t>
            </a:r>
            <a:r>
              <a:rPr lang="en-US" sz="2800" dirty="0">
                <a:latin typeface="Century Gothic" pitchFamily="34" charset="0"/>
              </a:rPr>
              <a:t> + 5 </a:t>
            </a:r>
          </a:p>
        </p:txBody>
      </p:sp>
      <p:sp>
        <p:nvSpPr>
          <p:cNvPr id="12295" name="Text Box 11"/>
          <p:cNvSpPr txBox="1">
            <a:spLocks noChangeArrowheads="1"/>
          </p:cNvSpPr>
          <p:nvPr/>
        </p:nvSpPr>
        <p:spPr bwMode="auto">
          <a:xfrm>
            <a:off x="4267200" y="2286000"/>
            <a:ext cx="3886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876800" y="3221038"/>
          <a:ext cx="3733800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6" name="Equation" r:id="rId3" imgW="1663700" imgH="431800" progId="Equation.DSMT4">
                  <p:embed/>
                </p:oleObj>
              </mc:Choice>
              <mc:Fallback>
                <p:oleObj name="Equation" r:id="rId3" imgW="1663700" imgH="431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221038"/>
                        <a:ext cx="3733800" cy="94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876800" y="4745038"/>
          <a:ext cx="3810000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7" name="Equation" r:id="rId5" imgW="1663700" imgH="431800" progId="Equation.DSMT4">
                  <p:embed/>
                </p:oleObj>
              </mc:Choice>
              <mc:Fallback>
                <p:oleObj name="Equation" r:id="rId5" imgW="1663700" imgH="431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745038"/>
                        <a:ext cx="3810000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612084"/>
              </p:ext>
            </p:extLst>
          </p:nvPr>
        </p:nvGraphicFramePr>
        <p:xfrm>
          <a:off x="4800600" y="1752600"/>
          <a:ext cx="3733800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8" name="Equation" r:id="rId6" imgW="1663700" imgH="431800" progId="Equation.DSMT4">
                  <p:embed/>
                </p:oleObj>
              </mc:Choice>
              <mc:Fallback>
                <p:oleObj name="Equation" r:id="rId6" imgW="1663700" imgH="431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752600"/>
                        <a:ext cx="3733800" cy="94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/>
      <p:bldP spid="50181" grpId="0"/>
      <p:bldP spid="5018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97913" cy="1143000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400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Tell me what you know about the equation…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447800"/>
            <a:ext cx="5410200" cy="367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2895600" y="5334000"/>
            <a:ext cx="47244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Odd exponent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Positive leading coefficient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97913" cy="1143000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400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Tell me what you know about the equation…</a:t>
            </a:r>
          </a:p>
        </p:txBody>
      </p:sp>
      <p:pic>
        <p:nvPicPr>
          <p:cNvPr id="1433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447800"/>
            <a:ext cx="4953000" cy="336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2895600" y="5334000"/>
            <a:ext cx="47244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Even exponent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Positive leading coefficient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97913" cy="1143000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400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Tell me what you know about the equation…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905000"/>
            <a:ext cx="4800600" cy="326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2895600" y="5334000"/>
            <a:ext cx="47244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Odd exponent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Positive leading coefficient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772400" cy="1143000"/>
          </a:xfrm>
        </p:spPr>
        <p:txBody>
          <a:bodyPr>
            <a:normAutofit fontScale="90000"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800" dirty="0" err="1"/>
              <a:t>Extrema</a:t>
            </a:r>
            <a:r>
              <a:rPr lang="en-US" sz="4800" dirty="0"/>
              <a:t> are </a:t>
            </a:r>
            <a:r>
              <a:rPr lang="en-US" sz="4800" b="1" dirty="0"/>
              <a:t>turns</a:t>
            </a:r>
            <a:r>
              <a:rPr lang="en-US" sz="4800" dirty="0"/>
              <a:t> in the graph.  </a:t>
            </a:r>
          </a:p>
        </p:txBody>
      </p:sp>
      <p:sp>
        <p:nvSpPr>
          <p:cNvPr id="147463" name="Text Box 7"/>
          <p:cNvSpPr txBox="1">
            <a:spLocks noChangeArrowheads="1"/>
          </p:cNvSpPr>
          <p:nvPr/>
        </p:nvSpPr>
        <p:spPr bwMode="auto">
          <a:xfrm>
            <a:off x="762000" y="1817687"/>
            <a:ext cx="80010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fontAlgn="auto">
              <a:spcBef>
                <a:spcPct val="5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660066"/>
                </a:solidFill>
                <a:latin typeface="+mn-lt"/>
                <a:cs typeface="+mn-cs"/>
              </a:rPr>
              <a:t>If </a:t>
            </a:r>
            <a:r>
              <a:rPr lang="en-US" sz="2800" dirty="0">
                <a:solidFill>
                  <a:srgbClr val="660066"/>
                </a:solidFill>
                <a:latin typeface="+mn-lt"/>
                <a:cs typeface="+mn-cs"/>
              </a:rPr>
              <a:t>you are given a graph take the turns and add 1 to get the </a:t>
            </a:r>
            <a:r>
              <a:rPr lang="en-US" sz="2800" dirty="0" smtClean="0">
                <a:solidFill>
                  <a:srgbClr val="660066"/>
                </a:solidFill>
                <a:latin typeface="+mn-lt"/>
                <a:cs typeface="+mn-cs"/>
              </a:rPr>
              <a:t>least possible degree of the polynomial.  </a:t>
            </a:r>
            <a:endParaRPr lang="en-US" sz="2800" dirty="0">
              <a:solidFill>
                <a:srgbClr val="660066"/>
              </a:solidFill>
              <a:latin typeface="+mn-lt"/>
              <a:cs typeface="+mn-cs"/>
            </a:endParaRPr>
          </a:p>
          <a:p>
            <a:pPr marL="457200" indent="-457200" fontAlgn="auto">
              <a:spcBef>
                <a:spcPct val="5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660066"/>
                </a:solidFill>
                <a:latin typeface="+mn-lt"/>
                <a:cs typeface="+mn-cs"/>
              </a:rPr>
              <a:t>If you are given the function, take the degree and subtract 1 to get the </a:t>
            </a:r>
            <a:r>
              <a:rPr lang="en-US" sz="2800" dirty="0" err="1" smtClean="0">
                <a:solidFill>
                  <a:srgbClr val="660066"/>
                </a:solidFill>
                <a:latin typeface="+mn-lt"/>
                <a:cs typeface="+mn-cs"/>
              </a:rPr>
              <a:t>extrema</a:t>
            </a:r>
            <a:r>
              <a:rPr lang="en-US" sz="2800" dirty="0" smtClean="0">
                <a:solidFill>
                  <a:srgbClr val="660066"/>
                </a:solidFill>
                <a:latin typeface="+mn-lt"/>
                <a:cs typeface="+mn-cs"/>
              </a:rPr>
              <a:t>.</a:t>
            </a:r>
            <a:endParaRPr lang="en-US" sz="2800" dirty="0">
              <a:solidFill>
                <a:srgbClr val="660066"/>
              </a:solidFill>
              <a:latin typeface="+mn-lt"/>
              <a:cs typeface="+mn-cs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330847"/>
            <a:ext cx="2819400" cy="1917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724400" y="4510087"/>
            <a:ext cx="3886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latin typeface="Century Gothic" pitchFamily="34" charset="0"/>
              </a:rPr>
              <a:t>f(x</a:t>
            </a:r>
            <a:r>
              <a:rPr lang="en-US" sz="2800" dirty="0">
                <a:latin typeface="Century Gothic" pitchFamily="34" charset="0"/>
              </a:rPr>
              <a:t>) = 2x</a:t>
            </a:r>
            <a:r>
              <a:rPr lang="en-US" sz="2800" baseline="30000" dirty="0">
                <a:latin typeface="Century Gothic" pitchFamily="34" charset="0"/>
              </a:rPr>
              <a:t>3</a:t>
            </a:r>
            <a:r>
              <a:rPr lang="en-US" sz="2800" dirty="0">
                <a:latin typeface="Century Gothic" pitchFamily="34" charset="0"/>
              </a:rPr>
              <a:t> – 3x</a:t>
            </a:r>
            <a:r>
              <a:rPr lang="en-US" sz="2800" baseline="30000" dirty="0">
                <a:latin typeface="Century Gothic" pitchFamily="34" charset="0"/>
              </a:rPr>
              <a:t>2</a:t>
            </a:r>
            <a:r>
              <a:rPr lang="en-US" sz="2800" dirty="0">
                <a:latin typeface="Century Gothic" pitchFamily="34" charset="0"/>
              </a:rPr>
              <a:t> + 5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7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y 3 - Extrema &amp; Sketching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Day 3 - Extrema &amp; Sketching</Template>
  <TotalTime>261</TotalTime>
  <Words>299</Words>
  <Application>Microsoft Office PowerPoint</Application>
  <PresentationFormat>On-screen Show (4:3)</PresentationFormat>
  <Paragraphs>52</Paragraphs>
  <Slides>15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Day 3 - Extrema &amp; Sketching</vt:lpstr>
      <vt:lpstr>iRespondQuestionMaster</vt:lpstr>
      <vt:lpstr>iRespondGraphMaster</vt:lpstr>
      <vt:lpstr>Equation</vt:lpstr>
      <vt:lpstr>End Behavior, Extrema &amp; Sketching</vt:lpstr>
      <vt:lpstr>End Behavior</vt:lpstr>
      <vt:lpstr>End Behavior: From a Graph</vt:lpstr>
      <vt:lpstr>End Behavior: From a Graph</vt:lpstr>
      <vt:lpstr>PowerPoint Presentation</vt:lpstr>
      <vt:lpstr>Tell me what you know about the equation…</vt:lpstr>
      <vt:lpstr>Tell me what you know about the equation…</vt:lpstr>
      <vt:lpstr>Tell me what you know about the equation…</vt:lpstr>
      <vt:lpstr>Extrema are turns in the graph.  </vt:lpstr>
      <vt:lpstr>PowerPoint Presentation</vt:lpstr>
      <vt:lpstr>PowerPoint Presentation</vt:lpstr>
      <vt:lpstr>What if you didn’t have a graph?</vt:lpstr>
      <vt:lpstr>Sketching:</vt:lpstr>
      <vt:lpstr>Sketching:</vt:lpstr>
      <vt:lpstr>Homework: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Extrema &amp; Sketching</dc:title>
  <dc:creator>Kathryn Reagin</dc:creator>
  <cp:lastModifiedBy>Deepa Stephen</cp:lastModifiedBy>
  <cp:revision>12</cp:revision>
  <cp:lastPrinted>2013-02-06T15:26:47Z</cp:lastPrinted>
  <dcterms:created xsi:type="dcterms:W3CDTF">2013-02-06T15:14:10Z</dcterms:created>
  <dcterms:modified xsi:type="dcterms:W3CDTF">2015-01-05T16:45:03Z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