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9" r:id="rId3"/>
    <p:sldId id="257" r:id="rId4"/>
    <p:sldId id="270" r:id="rId5"/>
    <p:sldId id="271" r:id="rId6"/>
    <p:sldId id="261" r:id="rId7"/>
    <p:sldId id="27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5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6" Type="http://schemas.openxmlformats.org/officeDocument/2006/relationships/image" Target="../media/image18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5" Type="http://schemas.openxmlformats.org/officeDocument/2006/relationships/image" Target="../media/image1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Relationship Id="rId14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image" Target="../media/image32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12" Type="http://schemas.openxmlformats.org/officeDocument/2006/relationships/image" Target="../media/image31.wmf"/><Relationship Id="rId2" Type="http://schemas.openxmlformats.org/officeDocument/2006/relationships/image" Target="../media/image21.wmf"/><Relationship Id="rId16" Type="http://schemas.openxmlformats.org/officeDocument/2006/relationships/image" Target="../media/image35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11" Type="http://schemas.openxmlformats.org/officeDocument/2006/relationships/image" Target="../media/image30.wmf"/><Relationship Id="rId5" Type="http://schemas.openxmlformats.org/officeDocument/2006/relationships/image" Target="../media/image24.wmf"/><Relationship Id="rId15" Type="http://schemas.openxmlformats.org/officeDocument/2006/relationships/image" Target="../media/image34.wmf"/><Relationship Id="rId10" Type="http://schemas.openxmlformats.org/officeDocument/2006/relationships/image" Target="../media/image29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Relationship Id="rId14" Type="http://schemas.openxmlformats.org/officeDocument/2006/relationships/image" Target="../media/image3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Relationship Id="rId9" Type="http://schemas.openxmlformats.org/officeDocument/2006/relationships/image" Target="../media/image4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BBF8-A1B9-48CF-B142-7A6E7B1F5A6A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872F-0796-4C7E-9E33-1BEFA7604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578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BBF8-A1B9-48CF-B142-7A6E7B1F5A6A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872F-0796-4C7E-9E33-1BEFA7604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55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BBF8-A1B9-48CF-B142-7A6E7B1F5A6A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872F-0796-4C7E-9E33-1BEFA7604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816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BBF8-A1B9-48CF-B142-7A6E7B1F5A6A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872F-0796-4C7E-9E33-1BEFA7604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162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BBF8-A1B9-48CF-B142-7A6E7B1F5A6A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872F-0796-4C7E-9E33-1BEFA7604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54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BBF8-A1B9-48CF-B142-7A6E7B1F5A6A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872F-0796-4C7E-9E33-1BEFA7604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51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BBF8-A1B9-48CF-B142-7A6E7B1F5A6A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872F-0796-4C7E-9E33-1BEFA7604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240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BBF8-A1B9-48CF-B142-7A6E7B1F5A6A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872F-0796-4C7E-9E33-1BEFA7604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0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BBF8-A1B9-48CF-B142-7A6E7B1F5A6A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872F-0796-4C7E-9E33-1BEFA7604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58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BBF8-A1B9-48CF-B142-7A6E7B1F5A6A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872F-0796-4C7E-9E33-1BEFA7604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929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BBF8-A1B9-48CF-B142-7A6E7B1F5A6A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872F-0796-4C7E-9E33-1BEFA7604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340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3BBF8-A1B9-48CF-B142-7A6E7B1F5A6A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B872F-0796-4C7E-9E33-1BEFA7604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4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image" Target="../media/image19.png"/><Relationship Id="rId21" Type="http://schemas.openxmlformats.org/officeDocument/2006/relationships/image" Target="../media/image11.wmf"/><Relationship Id="rId34" Type="http://schemas.openxmlformats.org/officeDocument/2006/relationships/oleObject" Target="../embeddings/oleObject16.bin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9.wmf"/><Relationship Id="rId25" Type="http://schemas.openxmlformats.org/officeDocument/2006/relationships/image" Target="../media/image13.wmf"/><Relationship Id="rId33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5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24" Type="http://schemas.openxmlformats.org/officeDocument/2006/relationships/oleObject" Target="../embeddings/oleObject11.bin"/><Relationship Id="rId32" Type="http://schemas.openxmlformats.org/officeDocument/2006/relationships/oleObject" Target="../embeddings/oleObject15.bin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23" Type="http://schemas.openxmlformats.org/officeDocument/2006/relationships/image" Target="../media/image12.wmf"/><Relationship Id="rId28" Type="http://schemas.openxmlformats.org/officeDocument/2006/relationships/oleObject" Target="../embeddings/oleObject13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0.wmf"/><Relationship Id="rId31" Type="http://schemas.openxmlformats.org/officeDocument/2006/relationships/image" Target="../media/image16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4.wmf"/><Relationship Id="rId30" Type="http://schemas.openxmlformats.org/officeDocument/2006/relationships/oleObject" Target="../embeddings/oleObject14.bin"/><Relationship Id="rId35" Type="http://schemas.openxmlformats.org/officeDocument/2006/relationships/image" Target="../media/image1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26.wmf"/><Relationship Id="rId26" Type="http://schemas.openxmlformats.org/officeDocument/2006/relationships/image" Target="../media/image30.wmf"/><Relationship Id="rId3" Type="http://schemas.openxmlformats.org/officeDocument/2006/relationships/audio" Target="../media/audio1.wav"/><Relationship Id="rId21" Type="http://schemas.openxmlformats.org/officeDocument/2006/relationships/oleObject" Target="../embeddings/oleObject25.bin"/><Relationship Id="rId34" Type="http://schemas.openxmlformats.org/officeDocument/2006/relationships/image" Target="../media/image34.wmf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23.bin"/><Relationship Id="rId25" Type="http://schemas.openxmlformats.org/officeDocument/2006/relationships/oleObject" Target="../embeddings/oleObject27.bin"/><Relationship Id="rId3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5.wmf"/><Relationship Id="rId20" Type="http://schemas.openxmlformats.org/officeDocument/2006/relationships/image" Target="../media/image27.wmf"/><Relationship Id="rId29" Type="http://schemas.openxmlformats.org/officeDocument/2006/relationships/oleObject" Target="../embeddings/oleObject29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0.bin"/><Relationship Id="rId24" Type="http://schemas.openxmlformats.org/officeDocument/2006/relationships/image" Target="../media/image29.wmf"/><Relationship Id="rId32" Type="http://schemas.openxmlformats.org/officeDocument/2006/relationships/image" Target="../media/image33.wmf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23" Type="http://schemas.openxmlformats.org/officeDocument/2006/relationships/oleObject" Target="../embeddings/oleObject26.bin"/><Relationship Id="rId28" Type="http://schemas.openxmlformats.org/officeDocument/2006/relationships/image" Target="../media/image31.wmf"/><Relationship Id="rId36" Type="http://schemas.openxmlformats.org/officeDocument/2006/relationships/image" Target="../media/image35.wmf"/><Relationship Id="rId10" Type="http://schemas.openxmlformats.org/officeDocument/2006/relationships/image" Target="../media/image22.wmf"/><Relationship Id="rId19" Type="http://schemas.openxmlformats.org/officeDocument/2006/relationships/oleObject" Target="../embeddings/oleObject24.bin"/><Relationship Id="rId31" Type="http://schemas.openxmlformats.org/officeDocument/2006/relationships/oleObject" Target="../embeddings/oleObject30.bin"/><Relationship Id="rId4" Type="http://schemas.openxmlformats.org/officeDocument/2006/relationships/image" Target="../media/image36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4.wmf"/><Relationship Id="rId22" Type="http://schemas.openxmlformats.org/officeDocument/2006/relationships/image" Target="../media/image28.wmf"/><Relationship Id="rId27" Type="http://schemas.openxmlformats.org/officeDocument/2006/relationships/oleObject" Target="../embeddings/oleObject28.bin"/><Relationship Id="rId30" Type="http://schemas.openxmlformats.org/officeDocument/2006/relationships/image" Target="../media/image32.wmf"/><Relationship Id="rId35" Type="http://schemas.openxmlformats.org/officeDocument/2006/relationships/oleObject" Target="../embeddings/oleObject3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9.wmf"/><Relationship Id="rId4" Type="http://schemas.openxmlformats.org/officeDocument/2006/relationships/oleObject" Target="../embeddings/oleObject3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39.bin"/><Relationship Id="rId18" Type="http://schemas.openxmlformats.org/officeDocument/2006/relationships/image" Target="../media/image48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45.wmf"/><Relationship Id="rId1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7.wmf"/><Relationship Id="rId20" Type="http://schemas.openxmlformats.org/officeDocument/2006/relationships/image" Target="../media/image49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0.bin"/><Relationship Id="rId10" Type="http://schemas.openxmlformats.org/officeDocument/2006/relationships/image" Target="../media/image44.wmf"/><Relationship Id="rId19" Type="http://schemas.openxmlformats.org/officeDocument/2006/relationships/oleObject" Target="../embeddings/oleObject42.bin"/><Relationship Id="rId4" Type="http://schemas.openxmlformats.org/officeDocument/2006/relationships/image" Target="../media/image41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4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1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35.  Resolving Vectors (applications)</a:t>
            </a:r>
            <a:endParaRPr lang="en-US" dirty="0"/>
          </a:p>
        </p:txBody>
      </p:sp>
      <p:pic>
        <p:nvPicPr>
          <p:cNvPr id="1026" name="Picture 2" descr="http://ullagunga.com/sample/assets/images/17-BOOMERANG--resultant-vector-10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200400"/>
            <a:ext cx="3604126" cy="320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0.gstatic.com/images?q=tbn:ANd9GcSN_AP7eSCIfRz0r7-ZGYs5vg-uoJnHXX_xFr_ph3pObMiCBCx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86" y="2362200"/>
            <a:ext cx="4018307" cy="2066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208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10600" cy="52578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800" b="1" dirty="0" smtClean="0"/>
              <a:t>Resolve vectors into components using trig:</a:t>
            </a:r>
          </a:p>
          <a:p>
            <a:pPr marL="609600" indent="-609600" eaLnBrk="1" hangingPunct="1">
              <a:buFontTx/>
              <a:buNone/>
            </a:pPr>
            <a:r>
              <a:rPr lang="en-US" sz="2800" b="1" dirty="0" smtClean="0"/>
              <a:t>			</a:t>
            </a:r>
            <a:r>
              <a:rPr lang="en-US" sz="2800" b="1" dirty="0" err="1" smtClean="0"/>
              <a:t>V</a:t>
            </a:r>
            <a:r>
              <a:rPr lang="en-US" sz="2800" b="1" baseline="-25000" dirty="0" err="1" smtClean="0"/>
              <a:t>x</a:t>
            </a:r>
            <a:r>
              <a:rPr lang="en-US" sz="2800" b="1" dirty="0" smtClean="0"/>
              <a:t> = V cos </a:t>
            </a:r>
            <a:r>
              <a:rPr lang="el-GR" sz="2800" b="1" dirty="0" smtClean="0">
                <a:cs typeface="Times New Roman" pitchFamily="18" charset="0"/>
              </a:rPr>
              <a:t>θ</a:t>
            </a:r>
            <a:r>
              <a:rPr lang="en-US" sz="2800" b="1" dirty="0" smtClean="0"/>
              <a:t>		</a:t>
            </a:r>
            <a:r>
              <a:rPr lang="en-US" sz="2800" b="1" dirty="0" err="1" smtClean="0"/>
              <a:t>V</a:t>
            </a:r>
            <a:r>
              <a:rPr lang="en-US" sz="2800" b="1" baseline="-25000" dirty="0" err="1" smtClean="0"/>
              <a:t>y</a:t>
            </a:r>
            <a:r>
              <a:rPr lang="en-US" sz="2800" b="1" dirty="0" smtClean="0"/>
              <a:t> = V sin </a:t>
            </a:r>
            <a:r>
              <a:rPr lang="el-GR" sz="2800" b="1" dirty="0" smtClean="0">
                <a:cs typeface="Times New Roman" pitchFamily="18" charset="0"/>
              </a:rPr>
              <a:t>θ</a:t>
            </a:r>
            <a:endParaRPr lang="en-US" sz="2800" b="1" dirty="0" smtClean="0">
              <a:cs typeface="Times New Roman" pitchFamily="18" charset="0"/>
            </a:endParaRPr>
          </a:p>
          <a:p>
            <a:pPr marL="609600" indent="-609600" eaLnBrk="1" hangingPunct="1">
              <a:buFontTx/>
              <a:buNone/>
            </a:pPr>
            <a:r>
              <a:rPr lang="en-US" sz="2800" b="1" dirty="0" smtClean="0"/>
              <a:t>2.	Sum x and y components</a:t>
            </a:r>
          </a:p>
          <a:p>
            <a:pPr marL="609600" indent="-609600" eaLnBrk="1" hangingPunct="1">
              <a:buFontTx/>
              <a:buNone/>
            </a:pPr>
            <a:r>
              <a:rPr lang="en-US" sz="2800" b="1" dirty="0" smtClean="0"/>
              <a:t>3.	Find magnitude and direction angle of sums</a:t>
            </a:r>
          </a:p>
        </p:txBody>
      </p:sp>
      <p:sp>
        <p:nvSpPr>
          <p:cNvPr id="51204" name="WordArt 4"/>
          <p:cNvSpPr>
            <a:spLocks noChangeArrowheads="1" noChangeShapeType="1" noTextEdit="1"/>
          </p:cNvSpPr>
          <p:nvPr/>
        </p:nvSpPr>
        <p:spPr bwMode="auto">
          <a:xfrm>
            <a:off x="304800" y="0"/>
            <a:ext cx="8382000" cy="1219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Resolving Vectors</a:t>
            </a:r>
            <a:endParaRPr lang="en-US" kern="10" dirty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7086600" y="502920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69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799" y="1132278"/>
            <a:ext cx="5052986" cy="4616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487" y="1710154"/>
            <a:ext cx="5104150" cy="5066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Line 3"/>
          <p:cNvSpPr>
            <a:spLocks noChangeShapeType="1"/>
          </p:cNvSpPr>
          <p:nvPr/>
        </p:nvSpPr>
        <p:spPr bwMode="auto">
          <a:xfrm flipH="1">
            <a:off x="4862512" y="1692274"/>
            <a:ext cx="14288" cy="508952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2362200" y="4114800"/>
            <a:ext cx="495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7086600" y="3733800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0" dirty="0">
                <a:latin typeface="Arial" charset="0"/>
              </a:rPr>
              <a:t>E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4926098" y="1692273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0" dirty="0">
                <a:latin typeface="Arial" charset="0"/>
              </a:rPr>
              <a:t>N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2290762" y="3733800"/>
            <a:ext cx="376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0" dirty="0">
                <a:latin typeface="Arial" charset="0"/>
              </a:rPr>
              <a:t>W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4984268" y="6559324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0">
                <a:latin typeface="Arial" charset="0"/>
              </a:rPr>
              <a:t>S</a:t>
            </a:r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rot="21303716" flipV="1">
            <a:off x="4822502" y="2120956"/>
            <a:ext cx="1900037" cy="191562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228600" y="0"/>
            <a:ext cx="6324599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 dirty="0">
                <a:solidFill>
                  <a:srgbClr val="000000"/>
                </a:solidFill>
                <a:latin typeface="Arial" charset="0"/>
              </a:rPr>
              <a:t>An airplane is flying 200mph at 50</a:t>
            </a:r>
            <a:r>
              <a:rPr lang="en-US" sz="2400" baseline="50000" dirty="0">
                <a:solidFill>
                  <a:srgbClr val="000000"/>
                </a:solidFill>
                <a:latin typeface="Arial" charset="0"/>
              </a:rPr>
              <a:t>o 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N of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E</a:t>
            </a:r>
            <a:endParaRPr lang="en-US" sz="2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rot="21303716" flipH="1">
            <a:off x="6599155" y="2104195"/>
            <a:ext cx="55004" cy="86684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5357785" y="2580822"/>
            <a:ext cx="52610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0" dirty="0" smtClean="0">
                <a:latin typeface="Arial" charset="0"/>
              </a:rPr>
              <a:t>200</a:t>
            </a:r>
            <a:endParaRPr lang="en-US" sz="1600" b="0" dirty="0">
              <a:latin typeface="Arial" charset="0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6691366" y="2342433"/>
            <a:ext cx="4122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0" dirty="0" smtClean="0">
                <a:latin typeface="Arial" charset="0"/>
              </a:rPr>
              <a:t>50</a:t>
            </a:r>
            <a:endParaRPr lang="en-US" sz="1600" b="0" dirty="0">
              <a:latin typeface="Arial" charset="0"/>
            </a:endParaRPr>
          </a:p>
        </p:txBody>
      </p:sp>
      <p:sp>
        <p:nvSpPr>
          <p:cNvPr id="16" name="Line 10"/>
          <p:cNvSpPr>
            <a:spLocks noChangeShapeType="1"/>
          </p:cNvSpPr>
          <p:nvPr/>
        </p:nvSpPr>
        <p:spPr bwMode="auto">
          <a:xfrm rot="21303716" flipV="1">
            <a:off x="4892291" y="2894185"/>
            <a:ext cx="1786395" cy="113184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6023336" y="3369677"/>
            <a:ext cx="3097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 smtClean="0">
                <a:solidFill>
                  <a:srgbClr val="FF0000"/>
                </a:solidFill>
                <a:latin typeface="Arial" charset="0"/>
              </a:rPr>
              <a:t>?</a:t>
            </a:r>
            <a:endParaRPr lang="en-US" sz="16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7580767" y="6122988"/>
            <a:ext cx="1542088" cy="52322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V</a:t>
            </a:r>
            <a:r>
              <a:rPr lang="en-US" sz="1400" baseline="-25000" dirty="0"/>
              <a:t>R</a:t>
            </a:r>
            <a:r>
              <a:rPr lang="en-US" sz="1400" dirty="0"/>
              <a:t> = </a:t>
            </a:r>
            <a:r>
              <a:rPr lang="en-US" sz="1400" dirty="0" smtClean="0"/>
              <a:t>164.9 </a:t>
            </a:r>
            <a:r>
              <a:rPr lang="en-US" sz="1400" dirty="0"/>
              <a:t>mph    @   </a:t>
            </a:r>
            <a:r>
              <a:rPr lang="en-US" sz="1400" dirty="0" smtClean="0"/>
              <a:t>38.7</a:t>
            </a:r>
            <a:r>
              <a:rPr lang="en-US" sz="1400" dirty="0" smtClean="0">
                <a:cs typeface="Times New Roman" pitchFamily="18" charset="0"/>
              </a:rPr>
              <a:t>° </a:t>
            </a:r>
            <a:r>
              <a:rPr lang="en-US" sz="1400" dirty="0">
                <a:cs typeface="Times New Roman" pitchFamily="18" charset="0"/>
              </a:rPr>
              <a:t>N of E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799" y="571336"/>
            <a:ext cx="4911254" cy="4616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94890" y="585545"/>
            <a:ext cx="63317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Wind </a:t>
            </a: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velocity is 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50 mph due S.  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1014" y="1132276"/>
            <a:ext cx="50529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What is the velocity of the plane?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8248671"/>
              </p:ext>
            </p:extLst>
          </p:nvPr>
        </p:nvGraphicFramePr>
        <p:xfrm>
          <a:off x="304799" y="2042733"/>
          <a:ext cx="1327238" cy="2996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1" name="Equation" r:id="rId4" imgW="1180800" imgH="266400" progId="Equation.DSMT4">
                  <p:embed/>
                </p:oleObj>
              </mc:Choice>
              <mc:Fallback>
                <p:oleObj name="Equation" r:id="rId4" imgW="11808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4799" y="2042733"/>
                        <a:ext cx="1327238" cy="2996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0687357"/>
              </p:ext>
            </p:extLst>
          </p:nvPr>
        </p:nvGraphicFramePr>
        <p:xfrm>
          <a:off x="1676400" y="2057400"/>
          <a:ext cx="61277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2" name="Equation" r:id="rId6" imgW="545760" imgH="177480" progId="Equation.DSMT4">
                  <p:embed/>
                </p:oleObj>
              </mc:Choice>
              <mc:Fallback>
                <p:oleObj name="Equation" r:id="rId6" imgW="545760" imgH="177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057400"/>
                        <a:ext cx="612775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36749"/>
              </p:ext>
            </p:extLst>
          </p:nvPr>
        </p:nvGraphicFramePr>
        <p:xfrm>
          <a:off x="325438" y="2209800"/>
          <a:ext cx="1284287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3" name="Equation" r:id="rId8" imgW="1143000" imgH="279360" progId="Equation.DSMT4">
                  <p:embed/>
                </p:oleObj>
              </mc:Choice>
              <mc:Fallback>
                <p:oleObj name="Equation" r:id="rId8" imgW="1143000" imgH="2793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438" y="2209800"/>
                        <a:ext cx="1284287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637693"/>
              </p:ext>
            </p:extLst>
          </p:nvPr>
        </p:nvGraphicFramePr>
        <p:xfrm>
          <a:off x="1676400" y="2362200"/>
          <a:ext cx="61277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4" name="Equation" r:id="rId10" imgW="545760" imgH="177480" progId="Equation.DSMT4">
                  <p:embed/>
                </p:oleObj>
              </mc:Choice>
              <mc:Fallback>
                <p:oleObj name="Equation" r:id="rId10" imgW="545760" imgH="177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362200"/>
                        <a:ext cx="612775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4834096"/>
              </p:ext>
            </p:extLst>
          </p:nvPr>
        </p:nvGraphicFramePr>
        <p:xfrm>
          <a:off x="244475" y="2755900"/>
          <a:ext cx="1339850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5" name="Equation" r:id="rId12" imgW="1193760" imgH="266400" progId="Equation.DSMT4">
                  <p:embed/>
                </p:oleObj>
              </mc:Choice>
              <mc:Fallback>
                <p:oleObj name="Equation" r:id="rId12" imgW="1193760" imgH="266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" y="2755900"/>
                        <a:ext cx="1339850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4294491"/>
              </p:ext>
            </p:extLst>
          </p:nvPr>
        </p:nvGraphicFramePr>
        <p:xfrm>
          <a:off x="1814513" y="2798763"/>
          <a:ext cx="300037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6" name="Equation" r:id="rId14" imgW="266400" imgH="177480" progId="Equation.DSMT4">
                  <p:embed/>
                </p:oleObj>
              </mc:Choice>
              <mc:Fallback>
                <p:oleObj name="Equation" r:id="rId14" imgW="266400" imgH="177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4513" y="2798763"/>
                        <a:ext cx="300037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8964223"/>
              </p:ext>
            </p:extLst>
          </p:nvPr>
        </p:nvGraphicFramePr>
        <p:xfrm>
          <a:off x="249238" y="3133725"/>
          <a:ext cx="1296987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7" name="Equation" r:id="rId16" imgW="1155600" imgH="279360" progId="Equation.DSMT4">
                  <p:embed/>
                </p:oleObj>
              </mc:Choice>
              <mc:Fallback>
                <p:oleObj name="Equation" r:id="rId16" imgW="1155600" imgH="2793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238" y="3133725"/>
                        <a:ext cx="1296987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5066028"/>
              </p:ext>
            </p:extLst>
          </p:nvPr>
        </p:nvGraphicFramePr>
        <p:xfrm>
          <a:off x="1576388" y="3124200"/>
          <a:ext cx="500062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" name="Equation" r:id="rId18" imgW="444240" imgH="177480" progId="Equation.DSMT4">
                  <p:embed/>
                </p:oleObj>
              </mc:Choice>
              <mc:Fallback>
                <p:oleObj name="Equation" r:id="rId18" imgW="444240" imgH="177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6388" y="3124200"/>
                        <a:ext cx="500062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9481130"/>
              </p:ext>
            </p:extLst>
          </p:nvPr>
        </p:nvGraphicFramePr>
        <p:xfrm>
          <a:off x="328613" y="3565525"/>
          <a:ext cx="1096962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9" name="Equation" r:id="rId20" imgW="977760" imgH="253800" progId="Equation.DSMT4">
                  <p:embed/>
                </p:oleObj>
              </mc:Choice>
              <mc:Fallback>
                <p:oleObj name="Equation" r:id="rId20" imgW="977760" imgH="253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3" y="3565525"/>
                        <a:ext cx="1096962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4194304"/>
              </p:ext>
            </p:extLst>
          </p:nvPr>
        </p:nvGraphicFramePr>
        <p:xfrm>
          <a:off x="1524000" y="3581400"/>
          <a:ext cx="61277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0" name="Equation" r:id="rId22" imgW="545760" imgH="177480" progId="Equation.DSMT4">
                  <p:embed/>
                </p:oleObj>
              </mc:Choice>
              <mc:Fallback>
                <p:oleObj name="Equation" r:id="rId22" imgW="545760" imgH="177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581400"/>
                        <a:ext cx="612775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6255926"/>
              </p:ext>
            </p:extLst>
          </p:nvPr>
        </p:nvGraphicFramePr>
        <p:xfrm>
          <a:off x="0" y="4265203"/>
          <a:ext cx="1652588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1" name="Equation" r:id="rId24" imgW="1473120" imgH="266400" progId="Equation.DSMT4">
                  <p:embed/>
                </p:oleObj>
              </mc:Choice>
              <mc:Fallback>
                <p:oleObj name="Equation" r:id="rId24" imgW="1473120" imgH="2664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265203"/>
                        <a:ext cx="1652588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2057404"/>
              </p:ext>
            </p:extLst>
          </p:nvPr>
        </p:nvGraphicFramePr>
        <p:xfrm>
          <a:off x="1470707" y="3946525"/>
          <a:ext cx="61277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2" name="Equation" r:id="rId26" imgW="545760" imgH="177480" progId="Equation.DSMT4">
                  <p:embed/>
                </p:oleObj>
              </mc:Choice>
              <mc:Fallback>
                <p:oleObj name="Equation" r:id="rId26" imgW="545760" imgH="17748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0707" y="3946525"/>
                        <a:ext cx="612775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8398794"/>
              </p:ext>
            </p:extLst>
          </p:nvPr>
        </p:nvGraphicFramePr>
        <p:xfrm>
          <a:off x="217714" y="3920331"/>
          <a:ext cx="1182687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3" name="Equation" r:id="rId28" imgW="1054080" imgH="266400" progId="Equation.DSMT4">
                  <p:embed/>
                </p:oleObj>
              </mc:Choice>
              <mc:Fallback>
                <p:oleObj name="Equation" r:id="rId28" imgW="1054080" imgH="2664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714" y="3920331"/>
                        <a:ext cx="1182687" cy="30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7046003"/>
              </p:ext>
            </p:extLst>
          </p:nvPr>
        </p:nvGraphicFramePr>
        <p:xfrm>
          <a:off x="1673225" y="4337050"/>
          <a:ext cx="612775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4" name="Equation" r:id="rId30" imgW="545760" imgH="190440" progId="Equation.DSMT4">
                  <p:embed/>
                </p:oleObj>
              </mc:Choice>
              <mc:Fallback>
                <p:oleObj name="Equation" r:id="rId30" imgW="545760" imgH="19044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3225" y="4337050"/>
                        <a:ext cx="612775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6340092"/>
              </p:ext>
            </p:extLst>
          </p:nvPr>
        </p:nvGraphicFramePr>
        <p:xfrm>
          <a:off x="-11113" y="4662488"/>
          <a:ext cx="1979613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5" name="Equation" r:id="rId32" imgW="1765080" imgH="241200" progId="Equation.DSMT4">
                  <p:embed/>
                </p:oleObj>
              </mc:Choice>
              <mc:Fallback>
                <p:oleObj name="Equation" r:id="rId32" imgW="1765080" imgH="2412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1113" y="4662488"/>
                        <a:ext cx="1979613" cy="27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506155"/>
              </p:ext>
            </p:extLst>
          </p:nvPr>
        </p:nvGraphicFramePr>
        <p:xfrm>
          <a:off x="314325" y="4946650"/>
          <a:ext cx="1395413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6" name="Equation" r:id="rId34" imgW="1244520" imgH="253800" progId="Equation.DSMT4">
                  <p:embed/>
                </p:oleObj>
              </mc:Choice>
              <mc:Fallback>
                <p:oleObj name="Equation" r:id="rId34" imgW="1244520" imgH="2538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" y="4946650"/>
                        <a:ext cx="1395413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977947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8675" grpId="0" animBg="1"/>
      <p:bldP spid="28676" grpId="0" animBg="1"/>
      <p:bldP spid="28677" grpId="0"/>
      <p:bldP spid="28679" grpId="0"/>
      <p:bldP spid="28680" grpId="0"/>
      <p:bldP spid="28682" grpId="0" animBg="1"/>
      <p:bldP spid="28683" grpId="0" animBg="1"/>
      <p:bldP spid="13" grpId="0" animBg="1"/>
      <p:bldP spid="14" grpId="0"/>
      <p:bldP spid="15" grpId="0"/>
      <p:bldP spid="16" grpId="0" animBg="1"/>
      <p:bldP spid="17" grpId="0"/>
      <p:bldP spid="18" grpId="0" animBg="1"/>
      <p:bldP spid="4" grpId="0" animBg="1"/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609600" y="990600"/>
            <a:ext cx="83058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33CC"/>
                </a:solidFill>
              </a:rPr>
              <a:t>An airplane flies at an engine speed of 100 m/s at 50</a:t>
            </a:r>
            <a:r>
              <a:rPr lang="en-US" sz="3200" dirty="0">
                <a:solidFill>
                  <a:srgbClr val="0033CC"/>
                </a:solidFill>
                <a:cs typeface="Times New Roman" pitchFamily="18" charset="0"/>
              </a:rPr>
              <a:t>º W of S</a:t>
            </a:r>
            <a:r>
              <a:rPr lang="en-US" sz="3200" dirty="0">
                <a:solidFill>
                  <a:srgbClr val="0033CC"/>
                </a:solidFill>
              </a:rPr>
              <a:t> into a wind of 30 m/s at 20</a:t>
            </a:r>
            <a:r>
              <a:rPr lang="en-US" sz="3200" baseline="30000" dirty="0">
                <a:solidFill>
                  <a:srgbClr val="0033CC"/>
                </a:solidFill>
              </a:rPr>
              <a:t>0</a:t>
            </a:r>
            <a:r>
              <a:rPr lang="en-US" sz="3200" dirty="0">
                <a:solidFill>
                  <a:srgbClr val="0033CC"/>
                </a:solidFill>
              </a:rPr>
              <a:t> E of N. What is the airplane’s resultant velocity? </a:t>
            </a:r>
          </a:p>
          <a:p>
            <a:pPr eaLnBrk="1" hangingPunct="1">
              <a:spcBef>
                <a:spcPct val="50000"/>
              </a:spcBef>
            </a:pPr>
            <a:endParaRPr lang="en-US" sz="3200" dirty="0">
              <a:solidFill>
                <a:srgbClr val="0033CC"/>
              </a:solidFill>
            </a:endParaRPr>
          </a:p>
        </p:txBody>
      </p:sp>
      <p:pic>
        <p:nvPicPr>
          <p:cNvPr id="22539" name="Picture 11" descr="j042420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0" y="0"/>
            <a:ext cx="1809750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4876800" y="5943600"/>
            <a:ext cx="42672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dirty="0"/>
              <a:t>Answer: </a:t>
            </a:r>
            <a:r>
              <a:rPr lang="en-US" sz="1800" dirty="0" smtClean="0"/>
              <a:t>75.5 </a:t>
            </a:r>
            <a:r>
              <a:rPr lang="en-US" sz="1800" dirty="0"/>
              <a:t>m/s @ </a:t>
            </a:r>
            <a:r>
              <a:rPr lang="en-US" sz="1800" dirty="0" smtClean="0"/>
              <a:t>28.6</a:t>
            </a:r>
            <a:r>
              <a:rPr lang="en-US" sz="1800" dirty="0" smtClean="0">
                <a:cs typeface="Times New Roman" pitchFamily="18" charset="0"/>
              </a:rPr>
              <a:t>˚ </a:t>
            </a:r>
            <a:r>
              <a:rPr lang="en-US" sz="1800" dirty="0">
                <a:cs typeface="Times New Roman" pitchFamily="18" charset="0"/>
              </a:rPr>
              <a:t>S of W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 dirty="0">
                <a:cs typeface="Times New Roman" pitchFamily="18" charset="0"/>
              </a:rPr>
              <a:t>	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91139"/>
              </p:ext>
            </p:extLst>
          </p:nvPr>
        </p:nvGraphicFramePr>
        <p:xfrm>
          <a:off x="509588" y="2743200"/>
          <a:ext cx="1398587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6" name="Equation" r:id="rId5" imgW="1244520" imgH="266400" progId="Equation.DSMT4">
                  <p:embed/>
                </p:oleObj>
              </mc:Choice>
              <mc:Fallback>
                <p:oleObj name="Equation" r:id="rId5" imgW="1244520" imgH="266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743200"/>
                        <a:ext cx="1398587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2827657"/>
              </p:ext>
            </p:extLst>
          </p:nvPr>
        </p:nvGraphicFramePr>
        <p:xfrm>
          <a:off x="1901825" y="2757488"/>
          <a:ext cx="64135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7" name="Equation" r:id="rId7" imgW="571320" imgH="177480" progId="Equation.DSMT4">
                  <p:embed/>
                </p:oleObj>
              </mc:Choice>
              <mc:Fallback>
                <p:oleObj name="Equation" r:id="rId7" imgW="571320" imgH="177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825" y="2757488"/>
                        <a:ext cx="641350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7982886"/>
              </p:ext>
            </p:extLst>
          </p:nvPr>
        </p:nvGraphicFramePr>
        <p:xfrm>
          <a:off x="530225" y="3060700"/>
          <a:ext cx="135572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8" name="Equation" r:id="rId9" imgW="1206360" imgH="279360" progId="Equation.DSMT4">
                  <p:embed/>
                </p:oleObj>
              </mc:Choice>
              <mc:Fallback>
                <p:oleObj name="Equation" r:id="rId9" imgW="1206360" imgH="2793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3060700"/>
                        <a:ext cx="1355725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2694356"/>
              </p:ext>
            </p:extLst>
          </p:nvPr>
        </p:nvGraphicFramePr>
        <p:xfrm>
          <a:off x="1901825" y="3055938"/>
          <a:ext cx="641350" cy="214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9" name="Equation" r:id="rId11" imgW="571320" imgH="190440" progId="Equation.DSMT4">
                  <p:embed/>
                </p:oleObj>
              </mc:Choice>
              <mc:Fallback>
                <p:oleObj name="Equation" r:id="rId11" imgW="571320" imgH="1904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825" y="3055938"/>
                        <a:ext cx="641350" cy="214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7153201"/>
              </p:ext>
            </p:extLst>
          </p:nvPr>
        </p:nvGraphicFramePr>
        <p:xfrm>
          <a:off x="533400" y="3455988"/>
          <a:ext cx="1239838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0" name="Equation" r:id="rId13" imgW="1104840" imgH="266400" progId="Equation.DSMT4">
                  <p:embed/>
                </p:oleObj>
              </mc:Choice>
              <mc:Fallback>
                <p:oleObj name="Equation" r:id="rId13" imgW="1104840" imgH="266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455988"/>
                        <a:ext cx="1239838" cy="30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7467511"/>
              </p:ext>
            </p:extLst>
          </p:nvPr>
        </p:nvGraphicFramePr>
        <p:xfrm>
          <a:off x="1947863" y="3498850"/>
          <a:ext cx="51435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1" name="Equation" r:id="rId15" imgW="457200" imgH="177480" progId="Equation.DSMT4">
                  <p:embed/>
                </p:oleObj>
              </mc:Choice>
              <mc:Fallback>
                <p:oleObj name="Equation" r:id="rId15" imgW="457200" imgH="177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7863" y="3498850"/>
                        <a:ext cx="514350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7971240"/>
              </p:ext>
            </p:extLst>
          </p:nvPr>
        </p:nvGraphicFramePr>
        <p:xfrm>
          <a:off x="538163" y="3833813"/>
          <a:ext cx="119697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" name="Equation" r:id="rId17" imgW="1066680" imgH="279360" progId="Equation.DSMT4">
                  <p:embed/>
                </p:oleObj>
              </mc:Choice>
              <mc:Fallback>
                <p:oleObj name="Equation" r:id="rId17" imgW="1066680" imgH="27936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3833813"/>
                        <a:ext cx="1196975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0309203"/>
              </p:ext>
            </p:extLst>
          </p:nvPr>
        </p:nvGraphicFramePr>
        <p:xfrm>
          <a:off x="1795463" y="3824288"/>
          <a:ext cx="5429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3" name="Equation" r:id="rId19" imgW="482400" imgH="177480" progId="Equation.DSMT4">
                  <p:embed/>
                </p:oleObj>
              </mc:Choice>
              <mc:Fallback>
                <p:oleObj name="Equation" r:id="rId19" imgW="482400" imgH="1774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463" y="3824288"/>
                        <a:ext cx="542925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5831134"/>
              </p:ext>
            </p:extLst>
          </p:nvPr>
        </p:nvGraphicFramePr>
        <p:xfrm>
          <a:off x="454025" y="4265613"/>
          <a:ext cx="1325563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4" name="Equation" r:id="rId21" imgW="1180800" imgH="253800" progId="Equation.DSMT4">
                  <p:embed/>
                </p:oleObj>
              </mc:Choice>
              <mc:Fallback>
                <p:oleObj name="Equation" r:id="rId21" imgW="1180800" imgH="2538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4265613"/>
                        <a:ext cx="1325563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3960352"/>
              </p:ext>
            </p:extLst>
          </p:nvPr>
        </p:nvGraphicFramePr>
        <p:xfrm>
          <a:off x="1749425" y="4281488"/>
          <a:ext cx="64135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5" name="Equation" r:id="rId23" imgW="571320" imgH="177480" progId="Equation.DSMT4">
                  <p:embed/>
                </p:oleObj>
              </mc:Choice>
              <mc:Fallback>
                <p:oleObj name="Equation" r:id="rId23" imgW="571320" imgH="17748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9425" y="4281488"/>
                        <a:ext cx="641350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8269435"/>
              </p:ext>
            </p:extLst>
          </p:nvPr>
        </p:nvGraphicFramePr>
        <p:xfrm>
          <a:off x="373063" y="4619625"/>
          <a:ext cx="1352550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6" name="Equation" r:id="rId25" imgW="1206360" imgH="266400" progId="Equation.DSMT4">
                  <p:embed/>
                </p:oleObj>
              </mc:Choice>
              <mc:Fallback>
                <p:oleObj name="Equation" r:id="rId25" imgW="1206360" imgH="2664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3" y="4619625"/>
                        <a:ext cx="1352550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443868"/>
              </p:ext>
            </p:extLst>
          </p:nvPr>
        </p:nvGraphicFramePr>
        <p:xfrm>
          <a:off x="1709738" y="4646612"/>
          <a:ext cx="61277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7" name="Equation" r:id="rId27" imgW="545760" imgH="177480" progId="Equation.DSMT4">
                  <p:embed/>
                </p:oleObj>
              </mc:Choice>
              <mc:Fallback>
                <p:oleObj name="Equation" r:id="rId27" imgW="545760" imgH="17748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9738" y="4646612"/>
                        <a:ext cx="612775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3518433"/>
              </p:ext>
            </p:extLst>
          </p:nvPr>
        </p:nvGraphicFramePr>
        <p:xfrm>
          <a:off x="104775" y="4951413"/>
          <a:ext cx="1922463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8" name="Equation" r:id="rId29" imgW="1714320" imgH="291960" progId="Equation.DSMT4">
                  <p:embed/>
                </p:oleObj>
              </mc:Choice>
              <mc:Fallback>
                <p:oleObj name="Equation" r:id="rId29" imgW="1714320" imgH="29196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75" y="4951413"/>
                        <a:ext cx="1922463" cy="32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8039973"/>
              </p:ext>
            </p:extLst>
          </p:nvPr>
        </p:nvGraphicFramePr>
        <p:xfrm>
          <a:off x="1947863" y="5043488"/>
          <a:ext cx="541337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9" name="Equation" r:id="rId31" imgW="482400" imgH="177480" progId="Equation.DSMT4">
                  <p:embed/>
                </p:oleObj>
              </mc:Choice>
              <mc:Fallback>
                <p:oleObj name="Equation" r:id="rId31" imgW="482400" imgH="17748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7863" y="5043488"/>
                        <a:ext cx="541337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129133"/>
              </p:ext>
            </p:extLst>
          </p:nvPr>
        </p:nvGraphicFramePr>
        <p:xfrm>
          <a:off x="207963" y="5362575"/>
          <a:ext cx="2022475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0" name="Equation" r:id="rId33" imgW="1803240" imgH="241200" progId="Equation.DSMT4">
                  <p:embed/>
                </p:oleObj>
              </mc:Choice>
              <mc:Fallback>
                <p:oleObj name="Equation" r:id="rId33" imgW="1803240" imgH="2412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963" y="5362575"/>
                        <a:ext cx="2022475" cy="271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5286823"/>
              </p:ext>
            </p:extLst>
          </p:nvPr>
        </p:nvGraphicFramePr>
        <p:xfrm>
          <a:off x="461963" y="5646738"/>
          <a:ext cx="158115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1" name="Equation" r:id="rId35" imgW="1409400" imgH="253800" progId="Equation.DSMT4">
                  <p:embed/>
                </p:oleObj>
              </mc:Choice>
              <mc:Fallback>
                <p:oleObj name="Equation" r:id="rId35" imgW="1409400" imgH="25380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5646738"/>
                        <a:ext cx="1581150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516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778E-17 -5.18964E-6 C -0.0191 -0.00163 -0.03767 -0.00509 -0.05677 -0.00671 C -0.06545 -0.00949 -0.07396 -0.01134 -0.08281 -0.01319 C -0.10278 -0.02383 -0.12465 -0.02614 -0.14566 -0.03123 C -0.2276 -0.05158 -0.31041 -0.0421 -0.39392 -0.04279 C -0.43594 -0.04233 -0.47778 -0.04256 -0.51979 -0.04117 C -0.5408 -0.04048 -0.55833 -0.02383 -0.57778 -0.01643 C -0.58594 -0.01018 -0.59479 -0.00371 -0.60382 -5.18964E-6 C -0.6092 0.00485 -0.61476 0.00924 -0.62101 0.01133 C -0.62222 0.01248 -0.62344 0.01387 -0.62465 0.01479 C -0.62621 0.01595 -0.62812 0.01664 -0.62969 0.01803 C -0.63524 0.02312 -0.64028 0.03075 -0.64444 0.03769 C -0.64722 0.04232 -0.64948 0.04763 -0.65191 0.05249 C -0.65278 0.05411 -0.65434 0.05758 -0.65434 0.05758 C -0.65607 0.0666 -0.65885 0.07469 -0.66059 0.08371 C -0.6592 0.10707 -0.66041 0.13158 -0.65677 0.15448 C -0.65555 0.16188 -0.65226 0.16859 -0.65069 0.17599 C -0.64826 0.18709 -0.64705 0.19842 -0.64323 0.20883 C -0.63993 0.21762 -0.63541 0.22756 -0.6309 0.23519 C -0.62916 0.2382 -0.62621 0.24005 -0.62465 0.24329 C -0.61719 0.25809 -0.60833 0.27196 -0.59514 0.27775 C -0.58854 0.28376 -0.58177 0.28908 -0.57413 0.29255 C -0.56771 0.29856 -0.55955 0.30365 -0.55191 0.30573 C -0.54201 0.31244 -0.53177 0.31706 -0.52101 0.32053 C -0.50885 0.32932 -0.49062 0.33279 -0.47656 0.33533 C -0.46232 0.34158 -0.44271 0.33903 -0.42726 0.34042 C -0.39757 0.33996 -0.36805 0.33973 -0.33837 0.3388 C -0.325 0.33834 -0.31198 0.33186 -0.29878 0.33047 C -0.28073 0.32862 -0.26232 0.32816 -0.24444 0.324 C -0.23663 0.32215 -0.22101 0.31891 -0.22101 0.31891 C -0.18524 0.31984 -0.14635 0.31729 -0.11111 0.33047 C -0.09774 0.33556 -0.08403 0.33973 -0.07048 0.34366 C -0.06649 0.34481 -0.06493 0.34666 -0.06059 0.34851 C -0.05729 0.3499 -0.05069 0.35175 -0.05069 0.35175 C -0.03871 0.36008 -0.05416 0.35036 -0.03715 0.35684 C -0.0243 0.3617 -0.01285 0.37233 -1.38778E-17 0.3765 C 0.00313 0.37927 0.00504 0.38112 0.00868 0.3832 C 0.01111 0.38459 0.01597 0.38644 0.01597 0.38644 C 0.0217 0.39199 0.02726 0.39777 0.03334 0.40286 C 0.03889 0.41419 0.03542 0.41165 0.04202 0.41442 C 0.05295 0.42899 0.04028 0.41072 0.04688 0.42414 C 0.04948 0.42946 0.05052 0.4283 0.05313 0.43246 C 0.05938 0.44264 0.0632 0.4542 0.07031 0.46368 C 0.07222 0.47132 0.07518 0.4771 0.08021 0.48172 C 0.08334 0.49514 0.09149 0.50763 0.09497 0.52127 C 0.09653 0.52728 0.09722 0.5333 0.09879 0.53931 C 0.10191 0.56891 0.10469 0.60638 0.09132 0.63297 C 0.08854 0.64454 0.07656 0.66211 0.06788 0.66604 C 0.05018 0.68894 0.02795 0.69888 0.00365 0.70212 C -0.07153 0.70143 -0.12639 0.70143 -0.19392 0.69403 C -0.2309 0.68269 -0.27118 0.68038 -0.30868 0.67923 C -0.32378 0.67807 -0.3342 0.67645 -0.34826 0.67414 C -0.37135 0.66651 -0.39479 0.66003 -0.41857 0.6561 C -0.45139 0.64523 -0.48628 0.64292 -0.51979 0.63968 C -0.55434 0.64037 -0.58212 0.63436 -0.61232 0.64777 C -0.61441 0.65055 -0.6158 0.65286 -0.61857 0.65448 C -0.62101 0.65587 -0.62604 0.65772 -0.62604 0.65772 C -0.63021 0.66142 -0.63142 0.66419 -0.63455 0.66928 C -0.64028 0.67853 -0.64826 0.68686 -0.65677 0.69056 C -0.66528 0.69819 -0.66146 0.69611 -0.66788 0.69888 C -0.67222 0.7042 -0.67587 0.7086 -0.6816 0.71045 C -0.68594 0.71415 -0.68941 0.71669 -0.69271 0.72178 C -0.69375 0.7234 -0.69427 0.72525 -0.69514 0.72687 C -0.69618 0.72872 -0.69878 0.73172 -0.69878 0.73172 " pathEditMode="relative" ptsTypes="fffffffffffffffffffffffffffffffffffffffffffffffffffffffffffffffA">
                                      <p:cBhvr>
                                        <p:cTn id="6" dur="30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0074738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990600" y="1538931"/>
            <a:ext cx="7315200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457200" indent="-457200" algn="ctr">
              <a:defRPr/>
            </a:pPr>
            <a:endParaRPr lang="en-US" sz="800" b="0" dirty="0"/>
          </a:p>
          <a:p>
            <a:pPr marL="457200" indent="-457200">
              <a:defRPr/>
            </a:pPr>
            <a:r>
              <a:rPr lang="en-US" sz="2800" dirty="0"/>
              <a:t>     A motor boat traveling 4.0 m/s, East encounters a current traveling 3.0 m/s, North.</a:t>
            </a:r>
          </a:p>
          <a:p>
            <a:pPr marL="457200" indent="-457200">
              <a:defRPr/>
            </a:pPr>
            <a:endParaRPr lang="en-US" sz="2800" dirty="0"/>
          </a:p>
          <a:p>
            <a:pPr marL="457200" indent="-457200">
              <a:defRPr/>
            </a:pPr>
            <a:r>
              <a:rPr lang="en-US" sz="2400" dirty="0" smtClean="0"/>
              <a:t>What </a:t>
            </a:r>
            <a:r>
              <a:rPr lang="en-US" sz="2400" dirty="0"/>
              <a:t>is the resultant velocity of the motor boat?</a:t>
            </a:r>
          </a:p>
          <a:p>
            <a:pPr marL="457200" indent="-457200">
              <a:defRPr/>
            </a:pPr>
            <a:r>
              <a:rPr lang="en-US" sz="800" dirty="0"/>
              <a:t> </a:t>
            </a:r>
          </a:p>
        </p:txBody>
      </p:sp>
      <p:pic>
        <p:nvPicPr>
          <p:cNvPr id="53251" name="Picture 4" descr="Anim'n of a River Boa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495800"/>
            <a:ext cx="3657600" cy="214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2" name="Picture 6" descr="motion of motor boat with curr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181600"/>
            <a:ext cx="27241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03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WordArt 3"/>
          <p:cNvSpPr>
            <a:spLocks noChangeArrowheads="1" noChangeShapeType="1" noTextEdit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You can do the same thing with forces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1905000"/>
            <a:ext cx="84632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dog owner pulls on a dog’s leash with a force of 5 N at an angle of 40</a:t>
            </a:r>
            <a:r>
              <a:rPr lang="en-US" baseline="30000" dirty="0" smtClean="0"/>
              <a:t>o</a:t>
            </a:r>
            <a:r>
              <a:rPr lang="en-US" dirty="0" smtClean="0"/>
              <a:t> from the</a:t>
            </a:r>
          </a:p>
          <a:p>
            <a:r>
              <a:rPr lang="en-US" dirty="0"/>
              <a:t>h</a:t>
            </a:r>
            <a:r>
              <a:rPr lang="en-US" dirty="0" smtClean="0"/>
              <a:t>orizontal.    If the dog pulls with a force of 3.5 N straight ahead, what is the resultant </a:t>
            </a:r>
          </a:p>
          <a:p>
            <a:r>
              <a:rPr lang="en-US" dirty="0"/>
              <a:t>f</a:t>
            </a:r>
            <a:r>
              <a:rPr lang="en-US" dirty="0" smtClean="0"/>
              <a:t>orce?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828330"/>
            <a:ext cx="2590800" cy="2202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4724400" y="4343400"/>
            <a:ext cx="19050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2556628"/>
              </p:ext>
            </p:extLst>
          </p:nvPr>
        </p:nvGraphicFramePr>
        <p:xfrm>
          <a:off x="1447800" y="4867082"/>
          <a:ext cx="1792702" cy="390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4" imgW="990360" imgH="215640" progId="Equation.DSMT4">
                  <p:embed/>
                </p:oleObj>
              </mc:Choice>
              <mc:Fallback>
                <p:oleObj name="Equation" r:id="rId4" imgW="99036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47800" y="4867082"/>
                        <a:ext cx="1792702" cy="3907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668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more example!!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trucks are pulling on car in a ditch.  The first truck is pulling with 40N at 20</a:t>
            </a:r>
            <a:r>
              <a:rPr lang="en-US" baseline="30000" dirty="0" smtClean="0"/>
              <a:t>o</a:t>
            </a:r>
            <a:r>
              <a:rPr lang="en-US" dirty="0" smtClean="0"/>
              <a:t>, the second is pulling at 33N at 37</a:t>
            </a:r>
            <a:r>
              <a:rPr lang="en-US" baseline="30000" dirty="0" smtClean="0"/>
              <a:t>o</a:t>
            </a:r>
            <a:r>
              <a:rPr lang="en-US" dirty="0" smtClean="0"/>
              <a:t>, the third is pulling at 25N at 95</a:t>
            </a:r>
            <a:r>
              <a:rPr lang="en-US" baseline="30000" dirty="0" smtClean="0"/>
              <a:t>o</a:t>
            </a:r>
            <a:r>
              <a:rPr lang="en-US" dirty="0" smtClean="0"/>
              <a:t>, the last is pulling at 60N at 135</a:t>
            </a:r>
            <a:r>
              <a:rPr lang="en-US" baseline="30000" dirty="0" smtClean="0"/>
              <a:t>o</a:t>
            </a:r>
            <a:r>
              <a:rPr lang="en-US" dirty="0" smtClean="0"/>
              <a:t>.  What is the resultant force?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664406"/>
              </p:ext>
            </p:extLst>
          </p:nvPr>
        </p:nvGraphicFramePr>
        <p:xfrm>
          <a:off x="762000" y="4267200"/>
          <a:ext cx="3895726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8" name="Equation" r:id="rId3" imgW="3466800" imgH="266400" progId="Equation.DSMT4">
                  <p:embed/>
                </p:oleObj>
              </mc:Choice>
              <mc:Fallback>
                <p:oleObj name="Equation" r:id="rId3" imgW="3466800" imgH="266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267200"/>
                        <a:ext cx="3895726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2527808"/>
              </p:ext>
            </p:extLst>
          </p:nvPr>
        </p:nvGraphicFramePr>
        <p:xfrm>
          <a:off x="4787900" y="4343400"/>
          <a:ext cx="512763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9" name="Equation" r:id="rId5" imgW="457200" imgH="177480" progId="Equation.DSMT4">
                  <p:embed/>
                </p:oleObj>
              </mc:Choice>
              <mc:Fallback>
                <p:oleObj name="Equation" r:id="rId5" imgW="45720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4343400"/>
                        <a:ext cx="512763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2669395"/>
              </p:ext>
            </p:extLst>
          </p:nvPr>
        </p:nvGraphicFramePr>
        <p:xfrm>
          <a:off x="685800" y="4591050"/>
          <a:ext cx="3668713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" name="Equation" r:id="rId7" imgW="3263760" imgH="266400" progId="Equation.DSMT4">
                  <p:embed/>
                </p:oleObj>
              </mc:Choice>
              <mc:Fallback>
                <p:oleObj name="Equation" r:id="rId7" imgW="3263760" imgH="266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591050"/>
                        <a:ext cx="3668713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1723053"/>
              </p:ext>
            </p:extLst>
          </p:nvPr>
        </p:nvGraphicFramePr>
        <p:xfrm>
          <a:off x="4433888" y="4578350"/>
          <a:ext cx="61277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" name="Equation" r:id="rId9" imgW="545760" imgH="177480" progId="Equation.DSMT4">
                  <p:embed/>
                </p:oleObj>
              </mc:Choice>
              <mc:Fallback>
                <p:oleObj name="Equation" r:id="rId9" imgW="545760" imgH="177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3888" y="4578350"/>
                        <a:ext cx="612775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115193"/>
              </p:ext>
            </p:extLst>
          </p:nvPr>
        </p:nvGraphicFramePr>
        <p:xfrm>
          <a:off x="654050" y="4979988"/>
          <a:ext cx="1552575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2" name="Equation" r:id="rId11" imgW="1384200" imgH="266400" progId="Equation.DSMT4">
                  <p:embed/>
                </p:oleObj>
              </mc:Choice>
              <mc:Fallback>
                <p:oleObj name="Equation" r:id="rId11" imgW="1384200" imgH="266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50" y="4979988"/>
                        <a:ext cx="1552575" cy="30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1520025"/>
              </p:ext>
            </p:extLst>
          </p:nvPr>
        </p:nvGraphicFramePr>
        <p:xfrm>
          <a:off x="2228850" y="5029200"/>
          <a:ext cx="62865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3" name="Equation" r:id="rId13" imgW="558720" imgH="177480" progId="Equation.DSMT4">
                  <p:embed/>
                </p:oleObj>
              </mc:Choice>
              <mc:Fallback>
                <p:oleObj name="Equation" r:id="rId13" imgW="558720" imgH="177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8850" y="5029200"/>
                        <a:ext cx="628650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2562707"/>
              </p:ext>
            </p:extLst>
          </p:nvPr>
        </p:nvGraphicFramePr>
        <p:xfrm>
          <a:off x="446088" y="5424488"/>
          <a:ext cx="1879600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" name="Equation" r:id="rId15" imgW="1676160" imgH="241200" progId="Equation.DSMT4">
                  <p:embed/>
                </p:oleObj>
              </mc:Choice>
              <mc:Fallback>
                <p:oleObj name="Equation" r:id="rId15" imgW="1676160" imgH="241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88" y="5424488"/>
                        <a:ext cx="1879600" cy="27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9675346"/>
              </p:ext>
            </p:extLst>
          </p:nvPr>
        </p:nvGraphicFramePr>
        <p:xfrm>
          <a:off x="2438400" y="5410200"/>
          <a:ext cx="1471612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" name="Equation" r:id="rId17" imgW="1307880" imgH="253800" progId="Equation.DSMT4">
                  <p:embed/>
                </p:oleObj>
              </mc:Choice>
              <mc:Fallback>
                <p:oleObj name="Equation" r:id="rId17" imgW="1307880" imgH="253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410200"/>
                        <a:ext cx="1471612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8414505"/>
              </p:ext>
            </p:extLst>
          </p:nvPr>
        </p:nvGraphicFramePr>
        <p:xfrm>
          <a:off x="2273300" y="5964238"/>
          <a:ext cx="1343025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6" name="Equation" r:id="rId19" imgW="1193760" imgH="215640" progId="Equation.DSMT4">
                  <p:embed/>
                </p:oleObj>
              </mc:Choice>
              <mc:Fallback>
                <p:oleObj name="Equation" r:id="rId19" imgW="1193760" imgH="2156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3300" y="5964238"/>
                        <a:ext cx="1343025" cy="242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515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240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Equation</vt:lpstr>
      <vt:lpstr>35.  Resolving Vectors (applications)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One more example!!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Ryan</dc:creator>
  <cp:lastModifiedBy>Carol Houston</cp:lastModifiedBy>
  <cp:revision>18</cp:revision>
  <dcterms:created xsi:type="dcterms:W3CDTF">2013-10-30T12:16:23Z</dcterms:created>
  <dcterms:modified xsi:type="dcterms:W3CDTF">2015-11-12T16:51:12Z</dcterms:modified>
</cp:coreProperties>
</file>