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  <p:sldId id="282" r:id="rId12"/>
    <p:sldId id="259" r:id="rId13"/>
    <p:sldId id="260" r:id="rId14"/>
    <p:sldId id="261" r:id="rId15"/>
    <p:sldId id="263" r:id="rId16"/>
    <p:sldId id="267" r:id="rId17"/>
    <p:sldId id="28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B1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defRPr>
            </a:lvl1pPr>
          </a:lstStyle>
          <a:p>
            <a:fld id="{D4BD3360-6BA3-4929-99E5-09CD0EB61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085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defRPr>
            </a:lvl1pPr>
          </a:lstStyle>
          <a:p>
            <a:fld id="{5AE718A5-7B34-475C-BEA8-3EF67191E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768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fld id="{D3127D68-B9D7-4AA8-B635-C0A7FC9E4542}" type="slidenum">
              <a:rPr lang="en-US" altLang="en-US" sz="1200">
                <a:ea typeface="MS PGothic" panose="020B0600070205080204" pitchFamily="34" charset="-128"/>
              </a:rPr>
              <a:pPr/>
              <a:t>1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165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fld id="{A62181A3-0147-4BFB-A158-FA4F72088714}" type="slidenum">
              <a:rPr lang="en-US" altLang="en-US" sz="1200">
                <a:ea typeface="MS PGothic" panose="020B0600070205080204" pitchFamily="34" charset="-128"/>
              </a:rPr>
              <a:pPr/>
              <a:t>12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097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fld id="{FC8E800F-063F-4972-80DF-10ADE5C1EBD3}" type="slidenum">
              <a:rPr lang="en-US" altLang="en-US" sz="1200">
                <a:ea typeface="MS PGothic" panose="020B0600070205080204" pitchFamily="34" charset="-128"/>
              </a:rPr>
              <a:pPr/>
              <a:t>13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371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fld id="{B36DFBB1-B68E-4A16-8A72-4D13B1ADC8B3}" type="slidenum">
              <a:rPr lang="en-US" altLang="en-US" sz="1200">
                <a:ea typeface="MS PGothic" panose="020B0600070205080204" pitchFamily="34" charset="-128"/>
              </a:rPr>
              <a:pPr/>
              <a:t>14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328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fld id="{F82001FF-88A1-465C-A96A-C98EAF5F5D40}" type="slidenum">
              <a:rPr lang="en-US" altLang="en-US" sz="1200">
                <a:ea typeface="MS PGothic" panose="020B0600070205080204" pitchFamily="34" charset="-128"/>
              </a:rPr>
              <a:pPr/>
              <a:t>15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096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fld id="{F73A3D52-72CB-4613-B653-FF2E614C255A}" type="slidenum">
              <a:rPr lang="en-US" altLang="en-US" sz="1200">
                <a:ea typeface="MS PGothic" panose="020B0600070205080204" pitchFamily="34" charset="-128"/>
              </a:rPr>
              <a:pPr/>
              <a:t>16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472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2913" y="3886200"/>
            <a:ext cx="5715000" cy="16764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ffectLst>
            <a:outerShdw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ffectLst>
            <a:outerShdw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ffectLst>
            <a:outerShdw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fld id="{1C5329EC-6034-4412-A2E3-0B947771D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75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02648-14E7-491A-A508-0FA36CB2B1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90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42AD0-F19C-4595-9C53-599625421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277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829A87-CF13-4F04-BEE3-DE882F0C9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36367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2BF8-8C2A-4915-8514-E82805AB6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6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32086-FDF6-49FE-B149-3A6E58D8E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49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B6B9D-B132-4A57-B3B7-8CD1BBEFA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26F7B-6570-42E8-9C02-06363BD0E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6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F0222-D060-4441-A909-8A04C20EC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05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DB886-6832-4593-B881-3ABB817D4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47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66E1C-110A-46C2-88F4-AE4BA833C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62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7D434-27B1-4045-AB3D-9ED178639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73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/>
                <a:latin typeface="Trebuchet M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/>
                <a:latin typeface="Trebuchet M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rebuchet MS" panose="020B0603020202020204" pitchFamily="34" charset="0"/>
              </a:defRPr>
            </a:lvl1pPr>
          </a:lstStyle>
          <a:p>
            <a:fld id="{257D85E7-1A9D-4926-B309-A129F28AA1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5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Osaka" charset="-128"/>
          <a:cs typeface="Osaka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Osaka" charset="-128"/>
          <a:cs typeface="Osaka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Osaka" charset="-128"/>
          <a:cs typeface="Osaka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Osaka" charset="-128"/>
          <a:cs typeface="Osaka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Osaka" charset="-128"/>
          <a:cs typeface="Osaka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Osaka" charset="-128"/>
          <a:cs typeface="Osaka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Osaka" charset="-128"/>
          <a:cs typeface="Osaka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26.  </a:t>
            </a:r>
            <a:r>
              <a:rPr lang="en-US" altLang="en-US" dirty="0" smtClean="0"/>
              <a:t>Solving </a:t>
            </a:r>
            <a:r>
              <a:rPr lang="en-US" altLang="en-US" dirty="0" smtClean="0"/>
              <a:t>Matrix Equations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Matrix Equations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1411288"/>
          </a:xfrm>
          <a:noFill/>
          <a:ln/>
        </p:spPr>
        <p:txBody>
          <a:bodyPr/>
          <a:lstStyle/>
          <a:p>
            <a:pPr defTabSz="917575">
              <a:buSzTx/>
              <a:buFont typeface="Tahoma" panose="020B0604030504040204" pitchFamily="34" charset="0"/>
              <a:buChar char="•"/>
              <a:tabLst>
                <a:tab pos="1370013" algn="l"/>
                <a:tab pos="3660775" algn="l"/>
              </a:tabLst>
            </a:pPr>
            <a:r>
              <a:rPr lang="en-US" altLang="en-US">
                <a:latin typeface="Times New Roman" panose="02020603050405020304" pitchFamily="18" charset="0"/>
              </a:rPr>
              <a:t>Example #2:  Solve the 3 x 3 system</a:t>
            </a:r>
            <a:br>
              <a:rPr lang="en-US" altLang="en-US">
                <a:latin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</a:rPr>
              <a:t> 3x - 2y + z = 9</a:t>
            </a:r>
            <a:br>
              <a:rPr lang="en-US" altLang="en-US">
                <a:latin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</a:rPr>
              <a:t> x + 2y - 2z = -5</a:t>
            </a:r>
            <a:br>
              <a:rPr lang="en-US" altLang="en-US">
                <a:latin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</a:rPr>
              <a:t> x + y - 4z = -2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038600" y="3276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953000" y="2514600"/>
          <a:ext cx="350202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Equation" r:id="rId3" imgW="1562100" imgH="698500" progId="Equation.DSMT4">
                  <p:embed/>
                </p:oleObj>
              </mc:Choice>
              <mc:Fallback>
                <p:oleObj name="Equation" r:id="rId3" imgW="15621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514600"/>
                        <a:ext cx="3502025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905000" y="4572000"/>
          <a:ext cx="4725988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Equation" r:id="rId5" imgW="2108200" imgH="736600" progId="Equation.DSMT4">
                  <p:embed/>
                </p:oleObj>
              </mc:Choice>
              <mc:Fallback>
                <p:oleObj name="Equation" r:id="rId5" imgW="21082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572000"/>
                        <a:ext cx="4725988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371600" y="4038600"/>
            <a:ext cx="4303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Using a graphing calculator,</a:t>
            </a:r>
            <a:r>
              <a:rPr lang="en-US" alt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041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animBg="1"/>
      <p:bldP spid="81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Matrix Equations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981200"/>
            <a:ext cx="3657600" cy="381000"/>
          </a:xfrm>
          <a:noFill/>
          <a:ln/>
        </p:spPr>
        <p:txBody>
          <a:bodyPr/>
          <a:lstStyle/>
          <a:p>
            <a:pPr defTabSz="917575">
              <a:buSzTx/>
              <a:buFont typeface="Tahoma" panose="020B0604030504040204" pitchFamily="34" charset="0"/>
              <a:buChar char="●"/>
              <a:tabLst>
                <a:tab pos="1370013" algn="l"/>
                <a:tab pos="3660775" algn="l"/>
              </a:tabLst>
            </a:pPr>
            <a:r>
              <a:rPr lang="en-US" altLang="en-US" sz="2000">
                <a:latin typeface="Times New Roman" panose="02020603050405020304" pitchFamily="18" charset="0"/>
              </a:rPr>
              <a:t>Example #2, continued</a:t>
            </a: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200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752600" y="2590800"/>
          <a:ext cx="4276725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2" name="Equation" r:id="rId3" imgW="1739880" imgH="711000" progId="Equation.DSMT4">
                  <p:embed/>
                </p:oleObj>
              </mc:Choice>
              <mc:Fallback>
                <p:oleObj name="Equation" r:id="rId3" imgW="17398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4276725" cy="174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0" y="50292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922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4648200"/>
          <a:ext cx="18288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Equation" r:id="rId5" imgW="711000" imgH="711000" progId="Equation.DSMT4">
                  <p:embed/>
                </p:oleObj>
              </mc:Choice>
              <mc:Fallback>
                <p:oleObj name="Equation" r:id="rId5" imgW="711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648200"/>
                        <a:ext cx="18288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64062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838200"/>
            <a:ext cx="4114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Word Problem Example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8001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Kevin would like to buy 10 bouquets. The standard bouquet costs $7, and the deluxe bouquet costs $12. He can only afford to spend $100. How many of each type can he buy?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505200"/>
            <a:ext cx="7696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Define Variables: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X: standard bouquet         Y: deluxe bouquet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4572000"/>
            <a:ext cx="3505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Equation 1 Cost:         7x+12y=100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4572000"/>
            <a:ext cx="3962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Equation 2 Bouquets :</a:t>
            </a:r>
          </a:p>
          <a:p>
            <a:pPr eaLnBrk="0" hangingPunct="0"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x+y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=10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791200"/>
            <a:ext cx="2971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Osaka" charset="-128"/>
                <a:cs typeface="+mn-cs"/>
              </a:rPr>
              <a:t>Solution: (4,6)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295400"/>
            <a:ext cx="381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Word Problem Example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905000"/>
            <a:ext cx="83058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A hot air balloon is 10 meters above the ground and rising at a rate of 15 meters per minute. Another balloon is 150 meters above the ground and descending at a rate of 20 meters per minute. When will the two balloons meet?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581400"/>
            <a:ext cx="6172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Define Variables: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x=minutes                   y=height in meters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4724400"/>
            <a:ext cx="2743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Equation 1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y=15x+10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4724400"/>
            <a:ext cx="3048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Equation 2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y=-20x+150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1400" y="5943600"/>
            <a:ext cx="3352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Solution: (4,70)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2" grpId="0"/>
      <p:bldP spid="15" grpId="0"/>
      <p:bldP spid="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013075"/>
            <a:ext cx="4572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Osaka" charset="-128"/>
              <a:cs typeface="+mn-cs"/>
            </a:endParaRPr>
          </a:p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Osaka" charset="-128"/>
              <a:cs typeface="+mn-cs"/>
            </a:endParaRPr>
          </a:p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Osaka" charset="-128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838200"/>
            <a:ext cx="75438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        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Word problem Example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3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A group of 3 adults and 10 students paid $102 for a cavern tour.  Another group of 3 adults and 7 students paid $84 for the tour.  Find the admission price for an adult ticket and a student ticket.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895600"/>
            <a:ext cx="716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Define Variables: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x= adult ticket price          y=student ticket price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4267200"/>
            <a:ext cx="3200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Equation 1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3x+10y=102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4267200"/>
            <a:ext cx="335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Equation 2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3x+7y=84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2400" y="5638800"/>
            <a:ext cx="388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Solution (14,6)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75438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          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An Algebra Test contains 38 problems.  Some of the problems are worth 2 points each.  The rest of the questions are worth 3 points each.  A perfect score is 100 points. How many problems are worth 2 points? How many problems are worth 3 points?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3352800"/>
            <a:ext cx="7315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Define Variables: 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x=2 pt. questions                y=3 pt.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419600"/>
            <a:ext cx="2667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Equation 1</a:t>
            </a:r>
          </a:p>
          <a:p>
            <a:pPr eaLnBrk="0" hangingPunct="0"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x+y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=38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4495800"/>
            <a:ext cx="2971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Equation 2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2x+3y=100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600" y="5715000"/>
            <a:ext cx="2438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Solution (14,24)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4676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            Example 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The sum of the ages of Ryan and his father is 66.  His father is 10 years more than 3 times as old as Ryan.  How old are Ryan and his father?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971800"/>
            <a:ext cx="6705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Define Variables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x=Ryan’s age                  y=Dad’s 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267200"/>
            <a:ext cx="2667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Equation 1</a:t>
            </a:r>
          </a:p>
          <a:p>
            <a:pPr eaLnBrk="0" hangingPunct="0"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x+y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=66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4267200"/>
            <a:ext cx="2971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Equation 2</a:t>
            </a:r>
          </a:p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y=3x+10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5486400"/>
            <a:ext cx="2971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Osaka" charset="-128"/>
                <a:cs typeface="+mn-cs"/>
              </a:rPr>
              <a:t>Solution (14,52)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Assessment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Does taking variables out of problems make them easier or more difficult?</a:t>
            </a:r>
          </a:p>
        </p:txBody>
      </p:sp>
    </p:spTree>
    <p:extLst>
      <p:ext uri="{BB962C8B-B14F-4D97-AF65-F5344CB8AC3E}">
        <p14:creationId xmlns:p14="http://schemas.microsoft.com/office/powerpoint/2010/main" val="141331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79413" y="1225550"/>
            <a:ext cx="6070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Verdana" panose="020B0604030504040204" pitchFamily="34" charset="0"/>
              </a:rPr>
              <a:t>Suppose </a:t>
            </a:r>
            <a:r>
              <a:rPr lang="en-US" altLang="en-US" sz="3600">
                <a:solidFill>
                  <a:srgbClr val="000000"/>
                </a:solidFill>
                <a:latin typeface="Verdana" panose="020B0604030504040204" pitchFamily="34" charset="0"/>
              </a:rPr>
              <a:t>Ax = B</a:t>
            </a:r>
          </a:p>
          <a:p>
            <a:pPr>
              <a:spcBef>
                <a:spcPct val="50000"/>
              </a:spcBef>
            </a:pPr>
            <a:r>
              <a:rPr lang="en-US" altLang="en-US" sz="3600">
                <a:latin typeface="Verdana" panose="020B0604030504040204" pitchFamily="34" charset="0"/>
              </a:rPr>
              <a:t>How do you solve for x?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04800" y="2844800"/>
            <a:ext cx="7893050" cy="3516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Verdana" panose="020B0604030504040204" pitchFamily="34" charset="0"/>
              </a:rPr>
              <a:t>We cannot divide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latin typeface="Verdana" panose="020B0604030504040204" pitchFamily="34" charset="0"/>
              </a:rPr>
              <a:t>matrices, but we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latin typeface="Verdana" panose="020B0604030504040204" pitchFamily="34" charset="0"/>
              </a:rPr>
              <a:t> can multiply by the inverse.</a:t>
            </a:r>
          </a:p>
          <a:p>
            <a:pPr>
              <a:spcBef>
                <a:spcPct val="50000"/>
              </a:spcBef>
            </a:pPr>
            <a:endParaRPr lang="en-US" altLang="en-US" sz="3200"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>
                <a:latin typeface="Verdana" panose="020B0604030504040204" pitchFamily="34" charset="0"/>
              </a:rPr>
              <a:t>Note:  Inverse must be on left side.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102100" y="5067300"/>
            <a:ext cx="292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rgbClr val="000000"/>
                </a:solidFill>
                <a:latin typeface="Verdana" panose="020B0604030504040204" pitchFamily="34" charset="0"/>
              </a:rPr>
              <a:t>X = </a:t>
            </a:r>
            <a:r>
              <a:rPr lang="en-US" altLang="en-US" sz="3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</a:t>
            </a:r>
            <a:r>
              <a:rPr lang="en-US" altLang="en-US" sz="3600" baseline="30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-1</a:t>
            </a:r>
            <a:r>
              <a:rPr lang="en-US" altLang="en-US" sz="3600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32781" name="Rectangle 13"/>
          <p:cNvSpPr>
            <a:spLocks noGrp="1" noRot="1" noChangeArrowheads="1"/>
          </p:cNvSpPr>
          <p:nvPr>
            <p:ph type="title"/>
          </p:nvPr>
        </p:nvSpPr>
        <p:spPr>
          <a:xfrm>
            <a:off x="327025" y="228600"/>
            <a:ext cx="8475663" cy="1060450"/>
          </a:xfrm>
        </p:spPr>
        <p:txBody>
          <a:bodyPr/>
          <a:lstStyle/>
          <a:p>
            <a:r>
              <a:rPr lang="en-US" altLang="en-US" sz="4000"/>
              <a:t>Solving Matrix Equations</a:t>
            </a:r>
          </a:p>
        </p:txBody>
      </p:sp>
    </p:spTree>
    <p:extLst>
      <p:ext uri="{BB962C8B-B14F-4D97-AF65-F5344CB8AC3E}">
        <p14:creationId xmlns:p14="http://schemas.microsoft.com/office/powerpoint/2010/main" val="264532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 animBg="1"/>
      <p:bldP spid="327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Solving Matrix Equations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Step 1: Find A</a:t>
            </a:r>
            <a:r>
              <a:rPr lang="en-US" altLang="en-US" baseline="30000">
                <a:solidFill>
                  <a:schemeClr val="accent2"/>
                </a:solidFill>
              </a:rPr>
              <a:t>-1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Step 2: Multiply both sides of the equation by A</a:t>
            </a:r>
            <a:r>
              <a:rPr lang="en-US" altLang="en-US" baseline="30000">
                <a:solidFill>
                  <a:schemeClr val="accent2"/>
                </a:solidFill>
              </a:rPr>
              <a:t>-1</a:t>
            </a:r>
            <a:r>
              <a:rPr lang="en-US" altLang="en-US">
                <a:solidFill>
                  <a:schemeClr val="accent2"/>
                </a:solidFill>
              </a:rPr>
              <a:t> on the left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9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725487"/>
            <a:ext cx="8229600" cy="885825"/>
          </a:xfrm>
        </p:spPr>
        <p:txBody>
          <a:bodyPr/>
          <a:lstStyle/>
          <a:p>
            <a:r>
              <a:rPr lang="en-US" altLang="en-US" dirty="0"/>
              <a:t>Solving a Matrix Equation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775929"/>
              </p:ext>
            </p:extLst>
          </p:nvPr>
        </p:nvGraphicFramePr>
        <p:xfrm>
          <a:off x="1095375" y="2778125"/>
          <a:ext cx="6284913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1523880" imgH="457200" progId="Equation.DSMT4">
                  <p:embed/>
                </p:oleObj>
              </mc:Choice>
              <mc:Fallback>
                <p:oleObj name="Equation" r:id="rId3" imgW="1523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2778125"/>
                        <a:ext cx="6284913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59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508022"/>
              </p:ext>
            </p:extLst>
          </p:nvPr>
        </p:nvGraphicFramePr>
        <p:xfrm>
          <a:off x="2245518" y="571500"/>
          <a:ext cx="4652963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3" imgW="1523880" imgH="457200" progId="Equation.DSMT4">
                  <p:embed/>
                </p:oleObj>
              </mc:Choice>
              <mc:Fallback>
                <p:oleObj name="Equation" r:id="rId3" imgW="1523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5518" y="571500"/>
                        <a:ext cx="4652963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0" y="177958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1: Find A</a:t>
            </a:r>
            <a:r>
              <a:rPr lang="en-US" altLang="en-US" sz="32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en-US" alt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330726"/>
              </p:ext>
            </p:extLst>
          </p:nvPr>
        </p:nvGraphicFramePr>
        <p:xfrm>
          <a:off x="3011488" y="2503488"/>
          <a:ext cx="329723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5" imgW="1434960" imgH="457200" progId="Equation.DSMT4">
                  <p:embed/>
                </p:oleObj>
              </mc:Choice>
              <mc:Fallback>
                <p:oleObj name="Equation" r:id="rId5" imgW="1434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2503488"/>
                        <a:ext cx="329723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135188" y="2665413"/>
            <a:ext cx="930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altLang="en-US" sz="32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919163" y="3940175"/>
            <a:ext cx="77168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2: Multiply both sides of the equation</a:t>
            </a:r>
          </a:p>
          <a:p>
            <a:pPr algn="ctr" eaLnBrk="1" hangingPunct="1"/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A</a:t>
            </a:r>
            <a:r>
              <a:rPr lang="en-US" altLang="en-US" sz="32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the left</a:t>
            </a:r>
          </a:p>
        </p:txBody>
      </p:sp>
      <p:graphicFrame>
        <p:nvGraphicFramePr>
          <p:cNvPr id="594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659317"/>
              </p:ext>
            </p:extLst>
          </p:nvPr>
        </p:nvGraphicFramePr>
        <p:xfrm>
          <a:off x="1017588" y="5095875"/>
          <a:ext cx="7329487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7" imgW="2400120" imgH="457200" progId="Equation.DSMT4">
                  <p:embed/>
                </p:oleObj>
              </mc:Choice>
              <mc:Fallback>
                <p:oleObj name="Equation" r:id="rId7" imgW="240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5095875"/>
                        <a:ext cx="7329487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6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669317"/>
              </p:ext>
            </p:extLst>
          </p:nvPr>
        </p:nvGraphicFramePr>
        <p:xfrm>
          <a:off x="1371600" y="838200"/>
          <a:ext cx="7329488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Equation" r:id="rId3" imgW="2400120" imgH="457200" progId="Equation.DSMT4">
                  <p:embed/>
                </p:oleObj>
              </mc:Choice>
              <mc:Fallback>
                <p:oleObj name="Equation" r:id="rId3" imgW="240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38200"/>
                        <a:ext cx="7329488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686499"/>
              </p:ext>
            </p:extLst>
          </p:nvPr>
        </p:nvGraphicFramePr>
        <p:xfrm>
          <a:off x="1080294" y="2415158"/>
          <a:ext cx="746601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9" name="Equation" r:id="rId5" imgW="2654280" imgH="457200" progId="Equation.DSMT4">
                  <p:embed/>
                </p:oleObj>
              </mc:Choice>
              <mc:Fallback>
                <p:oleObj name="Equation" r:id="rId5" imgW="2654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294" y="2415158"/>
                        <a:ext cx="7466012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915320"/>
              </p:ext>
            </p:extLst>
          </p:nvPr>
        </p:nvGraphicFramePr>
        <p:xfrm>
          <a:off x="2822575" y="3733800"/>
          <a:ext cx="398145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0" name="Equation" r:id="rId7" imgW="1295280" imgH="457200" progId="Equation.DSMT4">
                  <p:embed/>
                </p:oleObj>
              </mc:Choice>
              <mc:Fallback>
                <p:oleObj name="Equation" r:id="rId7" imgW="1295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3733800"/>
                        <a:ext cx="3981450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164111"/>
              </p:ext>
            </p:extLst>
          </p:nvPr>
        </p:nvGraphicFramePr>
        <p:xfrm>
          <a:off x="4276725" y="5292725"/>
          <a:ext cx="249555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1" name="Equation" r:id="rId9" imgW="850680" imgH="457200" progId="Equation.DSMT4">
                  <p:embed/>
                </p:oleObj>
              </mc:Choice>
              <mc:Fallback>
                <p:oleObj name="Equation" r:id="rId9" imgW="850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5" y="5292725"/>
                        <a:ext cx="2495550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25425" y="5362575"/>
            <a:ext cx="36972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>
                <a:solidFill>
                  <a:srgbClr val="E0F6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can check the</a:t>
            </a:r>
          </a:p>
          <a:p>
            <a:pPr algn="ctr" eaLnBrk="1" hangingPunct="1"/>
            <a:r>
              <a:rPr lang="en-US" altLang="en-US" sz="2400">
                <a:solidFill>
                  <a:srgbClr val="E0F6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 by multiplying</a:t>
            </a:r>
          </a:p>
          <a:p>
            <a:pPr algn="ctr" eaLnBrk="1" hangingPunct="1"/>
            <a:r>
              <a:rPr lang="en-US" altLang="en-US" sz="2400">
                <a:solidFill>
                  <a:srgbClr val="E0F6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AX to see if you get B</a:t>
            </a:r>
          </a:p>
        </p:txBody>
      </p:sp>
    </p:spTree>
    <p:extLst>
      <p:ext uri="{BB962C8B-B14F-4D97-AF65-F5344CB8AC3E}">
        <p14:creationId xmlns:p14="http://schemas.microsoft.com/office/powerpoint/2010/main" val="343130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u="sng"/>
              <a:t>Ex.</a:t>
            </a:r>
            <a:r>
              <a:rPr lang="en-US" altLang="en-US"/>
              <a:t> You try!!  Solve</a:t>
            </a:r>
          </a:p>
        </p:txBody>
      </p:sp>
      <p:graphicFrame>
        <p:nvGraphicFramePr>
          <p:cNvPr id="37896" name="Object 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1405234"/>
              </p:ext>
            </p:extLst>
          </p:nvPr>
        </p:nvGraphicFramePr>
        <p:xfrm>
          <a:off x="1143000" y="1828800"/>
          <a:ext cx="6456363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3" imgW="1460160" imgH="457200" progId="Equation.DSMT4">
                  <p:embed/>
                </p:oleObj>
              </mc:Choice>
              <mc:Fallback>
                <p:oleObj name="Equation" r:id="rId3" imgW="1460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456363" cy="2020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4668838" y="4751388"/>
          <a:ext cx="3867150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Equation" r:id="rId5" imgW="1130040" imgH="457200" progId="Equation.DSMT4">
                  <p:embed/>
                </p:oleObj>
              </mc:Choice>
              <mc:Fallback>
                <p:oleObj name="Equation" r:id="rId5" imgW="1130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4751388"/>
                        <a:ext cx="3867150" cy="156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70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an inverse matrix to solve this system.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           x-2y=0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           2x-3y = 3</a:t>
            </a:r>
          </a:p>
        </p:txBody>
      </p:sp>
    </p:spTree>
    <p:extLst>
      <p:ext uri="{BB962C8B-B14F-4D97-AF65-F5344CB8AC3E}">
        <p14:creationId xmlns:p14="http://schemas.microsoft.com/office/powerpoint/2010/main" val="17402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Matrix Equations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146300"/>
            <a:ext cx="7340600" cy="1282700"/>
          </a:xfrm>
          <a:noFill/>
          <a:ln/>
        </p:spPr>
        <p:txBody>
          <a:bodyPr/>
          <a:lstStyle/>
          <a:p>
            <a:pPr defTabSz="917575">
              <a:buSzTx/>
              <a:buFont typeface="Tahoma" panose="020B0604030504040204" pitchFamily="34" charset="0"/>
              <a:buChar char="●"/>
              <a:tabLst>
                <a:tab pos="1370013" algn="l"/>
                <a:tab pos="3660775" algn="l"/>
              </a:tabLst>
            </a:pPr>
            <a:r>
              <a:rPr lang="en-US" altLang="en-US">
                <a:latin typeface="Times New Roman" panose="02020603050405020304" pitchFamily="18" charset="0"/>
              </a:rPr>
              <a:t>Example:  Solve the system	</a:t>
            </a:r>
            <a:br>
              <a:rPr lang="en-US" altLang="en-US">
                <a:latin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</a:rPr>
              <a:t>   3x - 2y = 9</a:t>
            </a:r>
            <a:br>
              <a:rPr lang="en-US" altLang="en-US">
                <a:latin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</a:rPr>
              <a:t>    x + 2y = -5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029200" y="2667000"/>
          <a:ext cx="24384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Equation" r:id="rId3" imgW="1257300" imgH="469900" progId="Equation.DSMT4">
                  <p:embed/>
                </p:oleObj>
              </mc:Choice>
              <mc:Fallback>
                <p:oleObj name="Equation" r:id="rId3" imgW="12573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667000"/>
                        <a:ext cx="24384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962400" y="2895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048000" y="3657600"/>
          <a:ext cx="28321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Equation" r:id="rId5" imgW="1460500" imgH="495300" progId="Equation.DSMT4">
                  <p:embed/>
                </p:oleObj>
              </mc:Choice>
              <mc:Fallback>
                <p:oleObj name="Equation" r:id="rId5" imgW="14605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28321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024188" y="5029200"/>
          <a:ext cx="2706687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7" imgW="1397000" imgH="469900" progId="Equation.DSMT4">
                  <p:embed/>
                </p:oleObj>
              </mc:Choice>
              <mc:Fallback>
                <p:oleObj name="Equation" r:id="rId7" imgW="13970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5029200"/>
                        <a:ext cx="2706687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737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 animBg="1"/>
    </p:bldLst>
  </p:timing>
</p:sld>
</file>

<file path=ppt/theme/theme1.xml><?xml version="1.0" encoding="utf-8"?>
<a:theme xmlns:a="http://schemas.openxmlformats.org/drawingml/2006/main" name="Drafting">
  <a:themeElements>
    <a:clrScheme name="Drafting 3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000000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rafting">
      <a:majorFont>
        <a:latin typeface="Trebuchet MS"/>
        <a:ea typeface="Osaka"/>
        <a:cs typeface="Osaka"/>
      </a:majorFont>
      <a:minorFont>
        <a:latin typeface="Trebuchet MS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Draft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3">
        <a:dk1>
          <a:srgbClr val="000000"/>
        </a:dk1>
        <a:lt1>
          <a:srgbClr val="FFFFFF"/>
        </a:lt1>
        <a:dk2>
          <a:srgbClr val="000000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5">
        <a:dk1>
          <a:srgbClr val="000000"/>
        </a:dk1>
        <a:lt1>
          <a:srgbClr val="FFFFFF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World is Mine:Applications:Microsoft Office 2004:Templates:Presentations:Designs:Drafting</Template>
  <TotalTime>3039</TotalTime>
  <Words>517</Words>
  <Application>Microsoft Office PowerPoint</Application>
  <PresentationFormat>On-screen Show (4:3)</PresentationFormat>
  <Paragraphs>87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ＭＳ Ｐゴシック</vt:lpstr>
      <vt:lpstr>ＭＳ Ｐゴシック</vt:lpstr>
      <vt:lpstr>Arial</vt:lpstr>
      <vt:lpstr>Osaka</vt:lpstr>
      <vt:lpstr>Tahoma</vt:lpstr>
      <vt:lpstr>Times New Roman</vt:lpstr>
      <vt:lpstr>Trebuchet MS</vt:lpstr>
      <vt:lpstr>Verdana</vt:lpstr>
      <vt:lpstr>Wingdings</vt:lpstr>
      <vt:lpstr>Drafting</vt:lpstr>
      <vt:lpstr>Equation</vt:lpstr>
      <vt:lpstr>26.  Solving Matrix Equations</vt:lpstr>
      <vt:lpstr>Solving Matrix Equations</vt:lpstr>
      <vt:lpstr>Solving Matrix Equations</vt:lpstr>
      <vt:lpstr>Solving a Matrix Equation</vt:lpstr>
      <vt:lpstr>PowerPoint Presentation</vt:lpstr>
      <vt:lpstr>PowerPoint Presentation</vt:lpstr>
      <vt:lpstr>Ex. You try!!  Solve</vt:lpstr>
      <vt:lpstr>Example</vt:lpstr>
      <vt:lpstr>Matrix Equations</vt:lpstr>
      <vt:lpstr>Matrix Equations</vt:lpstr>
      <vt:lpstr>Matrix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Assessment</vt:lpstr>
    </vt:vector>
  </TitlesOfParts>
  <Company>The World is Mine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 Garza</dc:creator>
  <cp:lastModifiedBy>Susan Ryan</cp:lastModifiedBy>
  <cp:revision>75</cp:revision>
  <cp:lastPrinted>2007-04-17T16:15:55Z</cp:lastPrinted>
  <dcterms:created xsi:type="dcterms:W3CDTF">2009-04-03T13:12:43Z</dcterms:created>
  <dcterms:modified xsi:type="dcterms:W3CDTF">2015-10-15T17:43:37Z</dcterms:modified>
</cp:coreProperties>
</file>