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79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rgbClr val="990099"/>
        </a:solidFill>
        <a:latin typeface="Forte" panose="03060902040502070203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3352800" cy="3581400"/>
          </a:xfrm>
        </p:spPr>
        <p:txBody>
          <a:bodyPr/>
          <a:lstStyle>
            <a:lvl1pPr>
              <a:lnSpc>
                <a:spcPct val="150000"/>
              </a:lnSpc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3352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45D60C-F25C-47DA-A206-84F3FB2E07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BB5D8-8290-4AAC-9B2F-CD69CBA11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9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09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04800"/>
            <a:ext cx="5276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5FE46-EC9A-48CB-A103-B6F4C55CE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4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95900" y="13716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95900" y="38100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AAC66049-3CCA-4C0E-872C-6F982C14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3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95900" y="13716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95900" y="38100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4A832D0-0194-4B24-BF90-D96545E4D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44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108703D8-2151-4819-A604-882B990BA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55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3716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95900" y="13716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600200" y="38100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00" y="3810000"/>
            <a:ext cx="35433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0B93C9FC-3BC9-41C7-A7A2-7FF9DBA21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817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371600"/>
            <a:ext cx="7239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659D44EE-15AD-4433-A2FA-096B78FB14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05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DC525-F74E-4211-AB4C-CBFFD328F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2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0A424-3145-4C31-A7B2-6716FC9F0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98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A1E2F-BBDD-45C3-A55A-D6B469A09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02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2603C-B840-4444-8072-D285EA50D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8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DCA3C-01D0-44DD-B593-005F31009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56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5EF89-A484-4DA2-A52C-A7F81F56B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70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A0997-9C26-481C-9862-18A2B7F02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6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4AC4-E56E-4CE2-A1F6-3AF0C4D0B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44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BECDDED1-E979-496A-A42C-2D29015DF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Warm-up</a:t>
            </a:r>
            <a:endParaRPr lang="en-US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7086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1.	  Find A</a:t>
            </a:r>
            <a:r>
              <a:rPr lang="en-US" altLang="en-US" sz="2800" baseline="30000"/>
              <a:t>-1 </a:t>
            </a:r>
            <a:r>
              <a:rPr lang="en-US" altLang="en-US" sz="2800"/>
              <a:t>,</a:t>
            </a:r>
            <a:r>
              <a:rPr lang="en-US" altLang="en-US" sz="2800" baseline="30000"/>
              <a:t> </a:t>
            </a:r>
            <a:r>
              <a:rPr lang="en-US" altLang="en-US" sz="2800"/>
              <a:t>A =									     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2.  Solve AX = B when B = 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887788" y="762000"/>
          <a:ext cx="2740025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3" imgW="838080" imgH="685800" progId="Equation.DSMT4">
                  <p:embed/>
                </p:oleObj>
              </mc:Choice>
              <mc:Fallback>
                <p:oleObj name="Equation" r:id="rId3" imgW="83808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762000"/>
                        <a:ext cx="2740025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096000" y="3300413"/>
          <a:ext cx="182880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5" imgW="482400" imgH="457200" progId="Equation.DSMT4">
                  <p:embed/>
                </p:oleObj>
              </mc:Choice>
              <mc:Fallback>
                <p:oleObj name="Equation" r:id="rId5" imgW="4824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00413"/>
                        <a:ext cx="1828800" cy="173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6858000" cy="4724400"/>
          </a:xfrm>
        </p:spPr>
        <p:txBody>
          <a:bodyPr/>
          <a:lstStyle/>
          <a:p>
            <a:r>
              <a:rPr lang="en-US" altLang="en-US" sz="2800"/>
              <a:t>Are (-2,-2) (1,1) and (7,5) collinear?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903538" y="3124200"/>
          <a:ext cx="2489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3" imgW="749160" imgH="711000" progId="Equation.DSMT4">
                  <p:embed/>
                </p:oleObj>
              </mc:Choice>
              <mc:Fallback>
                <p:oleObj name="Equation" r:id="rId3" imgW="74916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3124200"/>
                        <a:ext cx="2489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try!!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Are (-3,-5) (6,1) and (10,2) collinear?</a:t>
            </a:r>
          </a:p>
          <a:p>
            <a:endParaRPr lang="en-US" altLang="en-US"/>
          </a:p>
          <a:p>
            <a:pPr algn="ctr">
              <a:buFontTx/>
              <a:buNone/>
            </a:pPr>
            <a:r>
              <a:rPr lang="en-US" altLang="en-US" sz="9600">
                <a:solidFill>
                  <a:srgbClr val="990099"/>
                </a:solidFill>
                <a:latin typeface="Forte" panose="03060902040502070203" pitchFamily="66" charset="0"/>
              </a:rPr>
              <a:t>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Cryptograms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message written according to a secret code.</a:t>
            </a:r>
          </a:p>
          <a:p>
            <a:r>
              <a:rPr lang="en-US" altLang="en-US"/>
              <a:t>From the Greek word Kryptos meaning hidden and gramma meaning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Steps to create a cryptogram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Assign a number to each letter in the alphabet with out a blank space.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Convert the message to numbers partitioned into 1x2 uncoded row matrices.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To encode a message, choose a 2x2 matrix A that has an inverse and multiply the uncoded row matrices by A on the right to obtain coded row 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Convert: GET HELP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7543800" cy="4724400"/>
          </a:xfrm>
        </p:spPr>
        <p:txBody>
          <a:bodyPr/>
          <a:lstStyle/>
          <a:p>
            <a:r>
              <a:rPr lang="en-US" altLang="en-US" sz="2800"/>
              <a:t>7 5 20 0 8 5 12 16</a:t>
            </a:r>
          </a:p>
          <a:p>
            <a:endParaRPr lang="en-US" altLang="en-US" sz="2800"/>
          </a:p>
          <a:p>
            <a:r>
              <a:rPr lang="en-US" altLang="en-US" sz="2800"/>
              <a:t>[7 5 ][20 0][8 5][12 16]</a:t>
            </a:r>
          </a:p>
          <a:p>
            <a:endParaRPr lang="en-US" altLang="en-US" sz="2800"/>
          </a:p>
          <a:p>
            <a:r>
              <a:rPr lang="en-US" altLang="en-US" sz="2800"/>
              <a:t>Encode   use A=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37113" y="3200400"/>
          <a:ext cx="18415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634680" imgH="457200" progId="Equation.DSMT4">
                  <p:embed/>
                </p:oleObj>
              </mc:Choice>
              <mc:Fallback>
                <p:oleObj name="Equation" r:id="rId3" imgW="634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3200400"/>
                        <a:ext cx="18415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3200"/>
              <a:t>Encoding Cont…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828800" y="1154113"/>
          <a:ext cx="57912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2768400" imgH="457200" progId="Equation.DSMT4">
                  <p:embed/>
                </p:oleObj>
              </mc:Choice>
              <mc:Fallback>
                <p:oleObj name="Equation" r:id="rId3" imgW="27684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154113"/>
                        <a:ext cx="57912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2297113"/>
          <a:ext cx="3886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5" imgW="1815840" imgH="457200" progId="Equation.DSMT4">
                  <p:embed/>
                </p:oleObj>
              </mc:Choice>
              <mc:Fallback>
                <p:oleObj name="Equation" r:id="rId5" imgW="181584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97113"/>
                        <a:ext cx="38862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1905000" y="3440113"/>
          <a:ext cx="6096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7" imgW="2831760" imgH="457200" progId="Equation.DSMT4">
                  <p:embed/>
                </p:oleObj>
              </mc:Choice>
              <mc:Fallback>
                <p:oleObj name="Equation" r:id="rId7" imgW="283176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40113"/>
                        <a:ext cx="6096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1600200" y="4583113"/>
          <a:ext cx="6400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9" imgW="2946240" imgH="457200" progId="Equation.DSMT4">
                  <p:embed/>
                </p:oleObj>
              </mc:Choice>
              <mc:Fallback>
                <p:oleObj name="Equation" r:id="rId9" imgW="294624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83113"/>
                        <a:ext cx="64008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279525" y="5856288"/>
            <a:ext cx="7332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The coded message is:  9,11,40,60,11,14,8,4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Decoding using Matrices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7239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If you don’t know the matrix used to encode - decoding would be very difficult.  When a larger coding matrix is used, decoding is even more difficult.  But for an authorized receiver who knows the matrix A, decoding is simple.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receiver only needs to multiply the coded row matrices by A</a:t>
            </a:r>
            <a:r>
              <a:rPr lang="en-US" altLang="en-US" baseline="30000"/>
              <a:t>-1 </a:t>
            </a:r>
            <a:r>
              <a:rPr lang="en-US" altLang="en-US"/>
              <a:t>on the right to retrieve the uncoded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Decoding using Matrices cont…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7543800" cy="4724400"/>
          </a:xfrm>
        </p:spPr>
        <p:txBody>
          <a:bodyPr/>
          <a:lstStyle/>
          <a:p>
            <a:r>
              <a:rPr lang="en-US" altLang="en-US" sz="2800"/>
              <a:t>Use 			to decode:</a:t>
            </a:r>
          </a:p>
          <a:p>
            <a:endParaRPr lang="en-US" altLang="en-US" sz="2800"/>
          </a:p>
          <a:p>
            <a:r>
              <a:rPr lang="en-US" altLang="en-US" sz="2800"/>
              <a:t>-4,3,-23,12,-26,13,15,-5,31,-5,-38,19,           -21,12,20,0,75,-25</a:t>
            </a:r>
          </a:p>
          <a:p>
            <a:r>
              <a:rPr lang="en-US" altLang="en-US" sz="2800"/>
              <a:t>First, group the numbers in twos.</a:t>
            </a:r>
          </a:p>
          <a:p>
            <a:r>
              <a:rPr lang="en-US" altLang="en-US" sz="2800"/>
              <a:t>Find </a:t>
            </a:r>
            <a:r>
              <a:rPr lang="en-US" altLang="en-US" sz="2800" b="1"/>
              <a:t>the inverse</a:t>
            </a:r>
            <a:r>
              <a:rPr lang="en-US" altLang="en-US" sz="2800"/>
              <a:t> of the matrix used to code.</a:t>
            </a:r>
          </a:p>
          <a:p>
            <a:r>
              <a:rPr lang="en-US" altLang="en-US" sz="2800"/>
              <a:t>Then multiply the 1x2 coded martices by the inverse on the right to get the decoded numbers.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924175" y="1219200"/>
          <a:ext cx="20002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3" imgW="888840" imgH="457200" progId="Equation.DSMT4">
                  <p:embed/>
                </p:oleObj>
              </mc:Choice>
              <mc:Fallback>
                <p:oleObj name="Equation" r:id="rId3" imgW="8888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1219200"/>
                        <a:ext cx="20002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57400" y="2819400"/>
            <a:ext cx="53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95600" y="2819400"/>
            <a:ext cx="838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038600" y="2819400"/>
            <a:ext cx="76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105400" y="2819400"/>
            <a:ext cx="60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5943600" y="2819400"/>
            <a:ext cx="685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6934200" y="2819400"/>
            <a:ext cx="990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133600" y="3276600"/>
            <a:ext cx="914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200400" y="3276600"/>
            <a:ext cx="60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038600" y="3276600"/>
            <a:ext cx="838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6" grpId="0" animBg="1"/>
      <p:bldP spid="256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498725" y="0"/>
          <a:ext cx="43751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Equation" r:id="rId3" imgW="1726920" imgH="457200" progId="Equation.DSMT4">
                  <p:embed/>
                </p:oleObj>
              </mc:Choice>
              <mc:Fallback>
                <p:oleObj name="Equation" r:id="rId3" imgW="17269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0"/>
                        <a:ext cx="437515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079500" y="1371600"/>
          <a:ext cx="37861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5" imgW="1498320" imgH="457200" progId="Equation.DSMT4">
                  <p:embed/>
                </p:oleObj>
              </mc:Choice>
              <mc:Fallback>
                <p:oleObj name="Equation" r:id="rId5" imgW="14983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371600"/>
                        <a:ext cx="3786188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022350" y="2743200"/>
          <a:ext cx="3976688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7" imgW="1663560" imgH="457200" progId="Equation.DSMT4">
                  <p:embed/>
                </p:oleObj>
              </mc:Choice>
              <mc:Fallback>
                <p:oleObj name="Equation" r:id="rId7" imgW="16635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743200"/>
                        <a:ext cx="3976688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020763" y="3962400"/>
          <a:ext cx="413067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9" imgW="1688760" imgH="457200" progId="Equation.DSMT4">
                  <p:embed/>
                </p:oleObj>
              </mc:Choice>
              <mc:Fallback>
                <p:oleObj name="Equation" r:id="rId9" imgW="16887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3962400"/>
                        <a:ext cx="413067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187450" y="5334000"/>
          <a:ext cx="41783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11" imgW="1473120" imgH="457200" progId="Equation.DSMT4">
                  <p:embed/>
                </p:oleObj>
              </mc:Choice>
              <mc:Fallback>
                <p:oleObj name="Equation" r:id="rId11" imgW="147312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334000"/>
                        <a:ext cx="4178300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5486400" y="1524000"/>
          <a:ext cx="3276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13" imgW="1638000" imgH="457200" progId="Equation.DSMT4">
                  <p:embed/>
                </p:oleObj>
              </mc:Choice>
              <mc:Fallback>
                <p:oleObj name="Equation" r:id="rId13" imgW="16380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3276600" cy="9144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410200" y="2514600"/>
          <a:ext cx="33528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15" imgW="1650960" imgH="457200" progId="Equation.DSMT4">
                  <p:embed/>
                </p:oleObj>
              </mc:Choice>
              <mc:Fallback>
                <p:oleObj name="Equation" r:id="rId15" imgW="165096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4600"/>
                        <a:ext cx="3352800" cy="92868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486400" y="3657600"/>
          <a:ext cx="33528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17" imgW="1638000" imgH="457200" progId="Equation.DSMT4">
                  <p:embed/>
                </p:oleObj>
              </mc:Choice>
              <mc:Fallback>
                <p:oleObj name="Equation" r:id="rId17" imgW="16380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352800" cy="93503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5410200" y="4572000"/>
          <a:ext cx="3505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19" imgW="1574640" imgH="457200" progId="Equation.DSMT4">
                  <p:embed/>
                </p:oleObj>
              </mc:Choice>
              <mc:Fallback>
                <p:oleObj name="Equation" r:id="rId19" imgW="157464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572000"/>
                        <a:ext cx="3505200" cy="101758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5486400" y="5638800"/>
          <a:ext cx="3657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21" imgW="1676160" imgH="457200" progId="Equation.DSMT4">
                  <p:embed/>
                </p:oleObj>
              </mc:Choice>
              <mc:Fallback>
                <p:oleObj name="Equation" r:id="rId21" imgW="167616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638800"/>
                        <a:ext cx="3657600" cy="9969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The decoded numbers are: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2,5,1,13,0,13,5,0,21,16,0,19,3,15,20,20,25,0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Now use the coded alphabet to translate to:</a:t>
            </a:r>
          </a:p>
          <a:p>
            <a:r>
              <a:rPr lang="en-US" altLang="en-US" sz="4000" b="1"/>
              <a:t>BEAM_ME_UP_SCOTTY_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 of Contents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29.  Matrix </a:t>
            </a:r>
            <a:r>
              <a:rPr lang="en-US" altLang="en-US" dirty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Imagine you are the teacher.  If you are making a test for matrices, what would you put on it and why?  Give 5 examples of problems that would be on you test.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 of a Triangle!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3548063" cy="4724400"/>
          </a:xfrm>
        </p:spPr>
        <p:txBody>
          <a:bodyPr/>
          <a:lstStyle/>
          <a:p>
            <a:r>
              <a:rPr lang="en-US" altLang="en-US" sz="2400"/>
              <a:t>The area of a triangle with vertices (x</a:t>
            </a:r>
            <a:r>
              <a:rPr lang="en-US" altLang="en-US" sz="2400" baseline="-25000"/>
              <a:t>1</a:t>
            </a:r>
            <a:r>
              <a:rPr lang="en-US" altLang="en-US" sz="2400"/>
              <a:t>,y</a:t>
            </a:r>
            <a:r>
              <a:rPr lang="en-US" altLang="en-US" sz="2400" baseline="-25000"/>
              <a:t>1</a:t>
            </a:r>
            <a:r>
              <a:rPr lang="en-US" altLang="en-US" sz="2400"/>
              <a:t>), (x</a:t>
            </a:r>
            <a:r>
              <a:rPr lang="en-US" altLang="en-US" sz="2400" baseline="-25000"/>
              <a:t>2</a:t>
            </a:r>
            <a:r>
              <a:rPr lang="en-US" altLang="en-US" sz="2400"/>
              <a:t>,y</a:t>
            </a:r>
            <a:r>
              <a:rPr lang="en-US" altLang="en-US" sz="2400" baseline="-25000"/>
              <a:t>2</a:t>
            </a:r>
            <a:r>
              <a:rPr lang="en-US" altLang="en-US" sz="2400"/>
              <a:t>), and (x</a:t>
            </a:r>
            <a:r>
              <a:rPr lang="en-US" altLang="en-US" sz="2400" baseline="-25000"/>
              <a:t>3</a:t>
            </a:r>
            <a:r>
              <a:rPr lang="en-US" altLang="en-US" sz="2400"/>
              <a:t>,y</a:t>
            </a:r>
            <a:r>
              <a:rPr lang="en-US" altLang="en-US" sz="2400" baseline="-25000"/>
              <a:t>3</a:t>
            </a:r>
            <a:r>
              <a:rPr lang="en-US" altLang="en-US" sz="2400"/>
              <a:t>)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Area =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011988" y="2363788"/>
          <a:ext cx="1063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Equation" r:id="rId3" imgW="114120" imgH="215640" progId="Equation.DSMT4">
                  <p:embed/>
                </p:oleObj>
              </mc:Choice>
              <mc:Fallback>
                <p:oleObj name="Equation" r:id="rId3" imgW="11412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988" y="2363788"/>
                        <a:ext cx="10636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629400" y="3832225"/>
          <a:ext cx="871538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Equation" r:id="rId5" imgW="114120" imgH="215640" progId="Equation.DSMT4">
                  <p:embed/>
                </p:oleObj>
              </mc:Choice>
              <mc:Fallback>
                <p:oleObj name="Equation" r:id="rId5" imgW="11412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32225"/>
                        <a:ext cx="871538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895600" y="3124200"/>
          <a:ext cx="2730500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Equation" r:id="rId6" imgW="1041120" imgH="711000" progId="Equation.DSMT4">
                  <p:embed/>
                </p:oleObj>
              </mc:Choice>
              <mc:Fallback>
                <p:oleObj name="Equation" r:id="rId6" imgW="10411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24200"/>
                        <a:ext cx="2730500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061370"/>
            <a:ext cx="38671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041525" y="5456238"/>
            <a:ext cx="655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*Where </a:t>
            </a:r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± is used to produce a positive area!!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6870700" cy="1219200"/>
          </a:xfrm>
        </p:spPr>
        <p:txBody>
          <a:bodyPr/>
          <a:lstStyle/>
          <a:p>
            <a:r>
              <a:rPr lang="en-US" altLang="en-US" sz="3200"/>
              <a:t>Find the area of the triangle.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1313" y="2325688"/>
            <a:ext cx="3317875" cy="2197100"/>
          </a:xfrm>
          <a:noFill/>
          <a:ln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60625" y="1666875"/>
          <a:ext cx="2586038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4" imgW="812520" imgH="711000" progId="Equation.DSMT4">
                  <p:embed/>
                </p:oleObj>
              </mc:Choice>
              <mc:Fallback>
                <p:oleObj name="Equation" r:id="rId4" imgW="81252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1666875"/>
                        <a:ext cx="2586038" cy="310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tx1"/>
                </a:solidFill>
                <a:latin typeface="Comic Sans MS" panose="030F0702030302020204" pitchFamily="66" charset="0"/>
              </a:rPr>
              <a:t>Area=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981200" y="5334000"/>
            <a:ext cx="365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Comic Sans MS" panose="030F0702030302020204" pitchFamily="66" charset="0"/>
              </a:rPr>
              <a:t>=</a:t>
            </a: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819400" y="5276850"/>
          <a:ext cx="38211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6" imgW="2031840" imgH="393480" progId="Equation.DSMT4">
                  <p:embed/>
                </p:oleObj>
              </mc:Choice>
              <mc:Fallback>
                <p:oleObj name="Equation" r:id="rId6" imgW="20318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76850"/>
                        <a:ext cx="382111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781800" y="5410200"/>
            <a:ext cx="152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Square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6870700" cy="1219200"/>
          </a:xfrm>
        </p:spPr>
        <p:txBody>
          <a:bodyPr/>
          <a:lstStyle/>
          <a:p>
            <a:r>
              <a:rPr lang="en-US" altLang="en-US" sz="3200"/>
              <a:t>You try!!  Find the area of the triangle.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460625" y="2184400"/>
          <a:ext cx="2586038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888840" imgH="711000" progId="Equation.DSMT4">
                  <p:embed/>
                </p:oleObj>
              </mc:Choice>
              <mc:Fallback>
                <p:oleObj name="Equation" r:id="rId3" imgW="88884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2184400"/>
                        <a:ext cx="2586038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Area=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962400" y="5334000"/>
            <a:ext cx="365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Comic Sans MS" panose="030F0702030302020204" pitchFamily="66" charset="0"/>
              </a:rPr>
              <a:t>=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067300" y="5087938"/>
          <a:ext cx="5048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5087938"/>
                        <a:ext cx="5048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943600" y="5334000"/>
            <a:ext cx="152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Square units</a:t>
            </a:r>
          </a:p>
        </p:txBody>
      </p:sp>
      <p:pic>
        <p:nvPicPr>
          <p:cNvPr id="40968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7800"/>
            <a:ext cx="2752725" cy="357187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Equation of a line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6858000" cy="4724400"/>
          </a:xfrm>
        </p:spPr>
        <p:txBody>
          <a:bodyPr/>
          <a:lstStyle/>
          <a:p>
            <a:r>
              <a:rPr lang="en-US" altLang="en-US" sz="2800"/>
              <a:t>To find the equation of a line passing through points (x</a:t>
            </a:r>
            <a:r>
              <a:rPr lang="en-US" altLang="en-US" sz="2800" baseline="-25000"/>
              <a:t>1</a:t>
            </a:r>
            <a:r>
              <a:rPr lang="en-US" altLang="en-US" sz="2800"/>
              <a:t>,y</a:t>
            </a:r>
            <a:r>
              <a:rPr lang="en-US" altLang="en-US" sz="2800" baseline="-25000"/>
              <a:t>1</a:t>
            </a:r>
            <a:r>
              <a:rPr lang="en-US" altLang="en-US" sz="2800"/>
              <a:t>) (x</a:t>
            </a:r>
            <a:r>
              <a:rPr lang="en-US" altLang="en-US" sz="2800" baseline="-25000"/>
              <a:t>2</a:t>
            </a:r>
            <a:r>
              <a:rPr lang="en-US" altLang="en-US" sz="2800"/>
              <a:t>,y</a:t>
            </a:r>
            <a:r>
              <a:rPr lang="en-US" altLang="en-US" sz="2800" baseline="-25000"/>
              <a:t>2 </a:t>
            </a:r>
            <a:r>
              <a:rPr lang="en-US" altLang="en-US" sz="2800"/>
              <a:t>)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352800" y="3048000"/>
          <a:ext cx="31210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3" imgW="939600" imgH="711000" progId="Equation.DSMT4">
                  <p:embed/>
                </p:oleObj>
              </mc:Choice>
              <mc:Fallback>
                <p:oleObj name="Equation" r:id="rId3" imgW="93960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31210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	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7010400" cy="4724400"/>
          </a:xfrm>
        </p:spPr>
        <p:txBody>
          <a:bodyPr/>
          <a:lstStyle/>
          <a:p>
            <a:r>
              <a:rPr lang="en-US" altLang="en-US" sz="2800"/>
              <a:t>Find the equation of the line through (2,4) and (-1,3).</a:t>
            </a:r>
          </a:p>
          <a:p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581400" y="2819400"/>
          <a:ext cx="295275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888840" imgH="711000" progId="Equation.DSMT4">
                  <p:embed/>
                </p:oleObj>
              </mc:Choice>
              <mc:Fallback>
                <p:oleObj name="Equation" r:id="rId3" imgW="88884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19400"/>
                        <a:ext cx="295275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try!!! 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the equation of the line through (0,0) and (5,3)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Determining if points are collinear (on the same line)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371600"/>
            <a:ext cx="7086600" cy="4724400"/>
          </a:xfrm>
        </p:spPr>
        <p:txBody>
          <a:bodyPr/>
          <a:lstStyle/>
          <a:p>
            <a:r>
              <a:rPr lang="en-US" altLang="en-US" sz="2800"/>
              <a:t>Find out if the determinant of the following matrix is equal to 0.</a:t>
            </a:r>
          </a:p>
          <a:p>
            <a:pPr>
              <a:buFontTx/>
              <a:buNone/>
            </a:pPr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If it is, points are collinear</a:t>
            </a:r>
          </a:p>
          <a:p>
            <a:r>
              <a:rPr lang="en-US" altLang="en-US" sz="2800"/>
              <a:t>If it is not, points are not collinear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24200" y="2286000"/>
          <a:ext cx="2362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711000" imgH="711000" progId="Equation.DSMT4">
                  <p:embed/>
                </p:oleObj>
              </mc:Choice>
              <mc:Fallback>
                <p:oleObj name="Equation" r:id="rId3" imgW="71100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2362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and Green Balls Design Template">
  <a:themeElements>
    <a:clrScheme name="Blue and Green Balls Design Template 8">
      <a:dk1>
        <a:srgbClr val="00A0DC"/>
      </a:dk1>
      <a:lt1>
        <a:srgbClr val="DEF6F1"/>
      </a:lt1>
      <a:dk2>
        <a:srgbClr val="000000"/>
      </a:dk2>
      <a:lt2>
        <a:srgbClr val="969696"/>
      </a:lt2>
      <a:accent1>
        <a:srgbClr val="CCECFF"/>
      </a:accent1>
      <a:accent2>
        <a:srgbClr val="8DC6FF"/>
      </a:accent2>
      <a:accent3>
        <a:srgbClr val="ECFAF7"/>
      </a:accent3>
      <a:accent4>
        <a:srgbClr val="0088BC"/>
      </a:accent4>
      <a:accent5>
        <a:srgbClr val="E2F4FF"/>
      </a:accent5>
      <a:accent6>
        <a:srgbClr val="7FB3E7"/>
      </a:accent6>
      <a:hlink>
        <a:srgbClr val="0033CC"/>
      </a:hlink>
      <a:folHlink>
        <a:srgbClr val="00A800"/>
      </a:folHlink>
    </a:clrScheme>
    <a:fontScheme name="Blue and Green Ball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Forte" panose="03060902040502070203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Forte" panose="03060902040502070203" pitchFamily="66" charset="0"/>
          </a:defRPr>
        </a:defPPr>
      </a:lstStyle>
    </a:lnDef>
  </a:objectDefaults>
  <a:extraClrSchemeLst>
    <a:extraClrScheme>
      <a:clrScheme name="Blue and Green Balls Design Template 1">
        <a:dk1>
          <a:srgbClr val="808080"/>
        </a:dk1>
        <a:lt1>
          <a:srgbClr val="EBF5FF"/>
        </a:lt1>
        <a:dk2>
          <a:srgbClr val="BDDEFF"/>
        </a:dk2>
        <a:lt2>
          <a:srgbClr val="000000"/>
        </a:lt2>
        <a:accent1>
          <a:srgbClr val="009999"/>
        </a:accent1>
        <a:accent2>
          <a:srgbClr val="333399"/>
        </a:accent2>
        <a:accent3>
          <a:srgbClr val="DBECFF"/>
        </a:accent3>
        <a:accent4>
          <a:srgbClr val="C9D1DA"/>
        </a:accent4>
        <a:accent5>
          <a:srgbClr val="AACACA"/>
        </a:accent5>
        <a:accent6>
          <a:srgbClr val="2D2D8A"/>
        </a:accent6>
        <a:hlink>
          <a:srgbClr val="66FFFF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nd Green Balls Design Template 2">
        <a:dk1>
          <a:srgbClr val="336699"/>
        </a:dk1>
        <a:lt1>
          <a:srgbClr val="FFFFFF"/>
        </a:lt1>
        <a:dk2>
          <a:srgbClr val="00B4F5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D6F9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nd Green Balls Design Template 3">
        <a:dk1>
          <a:srgbClr val="336699"/>
        </a:dk1>
        <a:lt1>
          <a:srgbClr val="FFFFFF"/>
        </a:lt1>
        <a:dk2>
          <a:srgbClr val="CCFF99"/>
        </a:dk2>
        <a:lt2>
          <a:srgbClr val="E3EBF1"/>
        </a:lt2>
        <a:accent1>
          <a:srgbClr val="0099CC"/>
        </a:accent1>
        <a:accent2>
          <a:srgbClr val="CC99FF"/>
        </a:accent2>
        <a:accent3>
          <a:srgbClr val="E2FFCA"/>
        </a:accent3>
        <a:accent4>
          <a:srgbClr val="DADADA"/>
        </a:accent4>
        <a:accent5>
          <a:srgbClr val="AACAE2"/>
        </a:accent5>
        <a:accent6>
          <a:srgbClr val="B98AE7"/>
        </a:accent6>
        <a:hlink>
          <a:srgbClr val="66FF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nd Green Balls Design Template 4">
        <a:dk1>
          <a:srgbClr val="CCCC99"/>
        </a:dk1>
        <a:lt1>
          <a:srgbClr val="FFFFFF"/>
        </a:lt1>
        <a:dk2>
          <a:srgbClr val="000000"/>
        </a:dk2>
        <a:lt2>
          <a:srgbClr val="969696"/>
        </a:lt2>
        <a:accent1>
          <a:srgbClr val="828246"/>
        </a:accent1>
        <a:accent2>
          <a:srgbClr val="FFFFCC"/>
        </a:accent2>
        <a:accent3>
          <a:srgbClr val="FFFFFF"/>
        </a:accent3>
        <a:accent4>
          <a:srgbClr val="AEAE82"/>
        </a:accent4>
        <a:accent5>
          <a:srgbClr val="C1C1B0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nd Green Balls Design Template 5">
        <a:dk1>
          <a:srgbClr val="3E3E5C"/>
        </a:dk1>
        <a:lt1>
          <a:srgbClr val="E6E6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C4C4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nd Green Balls Design Template 6">
        <a:dk1>
          <a:srgbClr val="005A58"/>
        </a:dk1>
        <a:lt1>
          <a:srgbClr val="D2FFE6"/>
        </a:lt1>
        <a:dk2>
          <a:srgbClr val="00CAC3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E1DE"/>
        </a:accent3>
        <a:accent4>
          <a:srgbClr val="B3DAC4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nd Green Balls Design Template 7">
        <a:dk1>
          <a:srgbClr val="B4CDCD"/>
        </a:dk1>
        <a:lt1>
          <a:srgbClr val="D7D7EB"/>
        </a:lt1>
        <a:dk2>
          <a:srgbClr val="000000"/>
        </a:dk2>
        <a:lt2>
          <a:srgbClr val="777777"/>
        </a:lt2>
        <a:accent1>
          <a:srgbClr val="336666"/>
        </a:accent1>
        <a:accent2>
          <a:srgbClr val="5F5FCB"/>
        </a:accent2>
        <a:accent3>
          <a:srgbClr val="E8E8F3"/>
        </a:accent3>
        <a:accent4>
          <a:srgbClr val="99AFAF"/>
        </a:accent4>
        <a:accent5>
          <a:srgbClr val="ADB8B8"/>
        </a:accent5>
        <a:accent6>
          <a:srgbClr val="5555B8"/>
        </a:accent6>
        <a:hlink>
          <a:srgbClr val="B4A0E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nd Green Balls Design Template 8">
        <a:dk1>
          <a:srgbClr val="00A0DC"/>
        </a:dk1>
        <a:lt1>
          <a:srgbClr val="DEF6F1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8DC6FF"/>
        </a:accent2>
        <a:accent3>
          <a:srgbClr val="ECFAF7"/>
        </a:accent3>
        <a:accent4>
          <a:srgbClr val="0088BC"/>
        </a:accent4>
        <a:accent5>
          <a:srgbClr val="E2F4FF"/>
        </a:accent5>
        <a:accent6>
          <a:srgbClr val="7FB3E7"/>
        </a:accent6>
        <a:hlink>
          <a:srgbClr val="0033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nd Green Balls Design Template 9">
        <a:dk1>
          <a:srgbClr val="969696"/>
        </a:dk1>
        <a:lt1>
          <a:srgbClr val="E6FFE6"/>
        </a:lt1>
        <a:dk2>
          <a:srgbClr val="DEF6F1"/>
        </a:dk2>
        <a:lt2>
          <a:srgbClr val="000000"/>
        </a:lt2>
        <a:accent1>
          <a:srgbClr val="FDA901"/>
        </a:accent1>
        <a:accent2>
          <a:srgbClr val="8DC6FF"/>
        </a:accent2>
        <a:accent3>
          <a:srgbClr val="ECFAF7"/>
        </a:accent3>
        <a:accent4>
          <a:srgbClr val="C4DAC4"/>
        </a:accent4>
        <a:accent5>
          <a:srgbClr val="FED1AA"/>
        </a:accent5>
        <a:accent6>
          <a:srgbClr val="7FB3E7"/>
        </a:accent6>
        <a:hlink>
          <a:srgbClr val="0066FF"/>
        </a:hlink>
        <a:folHlink>
          <a:srgbClr val="9933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nd Green Balls Design Template 10">
        <a:dk1>
          <a:srgbClr val="E9FFD3"/>
        </a:dk1>
        <a:lt1>
          <a:srgbClr val="FFFFFF"/>
        </a:lt1>
        <a:dk2>
          <a:srgbClr val="000000"/>
        </a:dk2>
        <a:lt2>
          <a:srgbClr val="808080"/>
        </a:lt2>
        <a:accent1>
          <a:srgbClr val="69B4FF"/>
        </a:accent1>
        <a:accent2>
          <a:srgbClr val="CCCCFF"/>
        </a:accent2>
        <a:accent3>
          <a:srgbClr val="FFFFFF"/>
        </a:accent3>
        <a:accent4>
          <a:srgbClr val="C7DAB4"/>
        </a:accent4>
        <a:accent5>
          <a:srgbClr val="B9D6FF"/>
        </a:accent5>
        <a:accent6>
          <a:srgbClr val="B9B9E7"/>
        </a:accent6>
        <a:hlink>
          <a:srgbClr val="3333CC"/>
        </a:hlink>
        <a:folHlink>
          <a:srgbClr val="9A3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and Green Balls Design Template</Template>
  <TotalTime>413</TotalTime>
  <Words>450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Comic Sans MS</vt:lpstr>
      <vt:lpstr>Forte</vt:lpstr>
      <vt:lpstr>Arial Rounded MT Bold</vt:lpstr>
      <vt:lpstr>Times New Roman</vt:lpstr>
      <vt:lpstr>Blue and Green Balls Design Template</vt:lpstr>
      <vt:lpstr>MathType 6.0 Equation</vt:lpstr>
      <vt:lpstr>Warm-up</vt:lpstr>
      <vt:lpstr>Table of Contents</vt:lpstr>
      <vt:lpstr>Area of a Triangle!</vt:lpstr>
      <vt:lpstr>Find the area of the triangle.</vt:lpstr>
      <vt:lpstr>You try!!  Find the area of the triangle.</vt:lpstr>
      <vt:lpstr>Equation of a line</vt:lpstr>
      <vt:lpstr>Example </vt:lpstr>
      <vt:lpstr>You try!!!  </vt:lpstr>
      <vt:lpstr>Determining if points are collinear (on the same line)</vt:lpstr>
      <vt:lpstr>Example</vt:lpstr>
      <vt:lpstr>You try!! </vt:lpstr>
      <vt:lpstr>Cryptograms</vt:lpstr>
      <vt:lpstr>Steps to create a cryptogram</vt:lpstr>
      <vt:lpstr>Convert: GET HELP</vt:lpstr>
      <vt:lpstr>Encoding Cont…</vt:lpstr>
      <vt:lpstr>Decoding using Matrices</vt:lpstr>
      <vt:lpstr>Decoding using Matrices cont…</vt:lpstr>
      <vt:lpstr>PowerPoint Presentation</vt:lpstr>
      <vt:lpstr>The decoded numbers are:</vt:lpstr>
      <vt:lpstr>Assessment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Inverse Matrices in Real Life</dc:title>
  <dc:creator>meriam.freeman</dc:creator>
  <cp:lastModifiedBy>Susan Ryan</cp:lastModifiedBy>
  <cp:revision>25</cp:revision>
  <dcterms:created xsi:type="dcterms:W3CDTF">2003-10-14T20:45:37Z</dcterms:created>
  <dcterms:modified xsi:type="dcterms:W3CDTF">2015-10-09T19:32:57Z</dcterms:modified>
</cp:coreProperties>
</file>