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1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8.wmf"/><Relationship Id="rId1" Type="http://schemas.openxmlformats.org/officeDocument/2006/relationships/image" Target="../media/image11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0.wmf"/><Relationship Id="rId18" Type="http://schemas.openxmlformats.org/officeDocument/2006/relationships/image" Target="../media/image3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17" Type="http://schemas.openxmlformats.org/officeDocument/2006/relationships/image" Target="../media/image34.wmf"/><Relationship Id="rId2" Type="http://schemas.openxmlformats.org/officeDocument/2006/relationships/image" Target="../media/image19.wmf"/><Relationship Id="rId16" Type="http://schemas.openxmlformats.org/officeDocument/2006/relationships/image" Target="../media/image33.wmf"/><Relationship Id="rId1" Type="http://schemas.openxmlformats.org/officeDocument/2006/relationships/image" Target="../media/image16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5" Type="http://schemas.openxmlformats.org/officeDocument/2006/relationships/image" Target="../media/image3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Relationship Id="rId1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8262-A2B8-4F61-A2AB-0A0AA72780E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D3282-21C8-486A-8835-6C7B8829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692150" indent="-265113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063625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490663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1916113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3733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8305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2877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7449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F80589-8766-4C66-BDA4-CF7E552AA07E}" type="slidenum">
              <a:rPr lang="en-US" altLang="en-US" sz="11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z="1100" smtClean="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760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692150" indent="-265113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063625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490663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1916113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3733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8305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2877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7449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5ECFA-FD2C-48A9-8096-83AA59D851FF}" type="slidenum">
              <a:rPr lang="en-US" altLang="en-US" sz="11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z="1100" smtClean="0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318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692150" indent="-265113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063625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490663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1916113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3733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8305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2877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7449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309C66-6F2C-40EE-9E85-A07639C312BB}" type="slidenum">
              <a:rPr lang="en-US" altLang="en-US" sz="11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sz="1100" smtClean="0"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519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692150" indent="-265113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063625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490663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1916113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3733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8305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2877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7449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309C66-6F2C-40EE-9E85-A07639C312BB}" type="slidenum">
              <a:rPr lang="en-US" altLang="en-US" sz="11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z="1100" smtClean="0"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9897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692150" indent="-265113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063625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490663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1916113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3733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8305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2877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7449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3FBEDB-D85E-4CD4-B717-4439CB6A6B4B}" type="slidenum">
              <a:rPr lang="en-US" altLang="en-US" sz="11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z="1100" smtClean="0">
              <a:latin typeface="Arial" panose="020B0604020202020204" pitchFamily="34" charset="0"/>
            </a:endParaRPr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185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D1FE6A8-6BCE-46D1-9F76-0DE49D9918CC}" type="slidenum">
              <a:rPr lang="en-US" altLang="en-US" sz="1200" b="0"/>
              <a:pPr/>
              <a:t>3</a:t>
            </a:fld>
            <a:endParaRPr lang="en-US" altLang="en-US" sz="1200" b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799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1FDE548-1AD9-4B1B-9521-81C19B800A67}" type="slidenum">
              <a:rPr lang="en-US" altLang="en-US" sz="1200" b="0"/>
              <a:pPr/>
              <a:t>4</a:t>
            </a:fld>
            <a:endParaRPr lang="en-US" altLang="en-US" sz="1200" b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95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1597373-9F62-4431-8DDA-779F5E3243DF}" type="slidenum">
              <a:rPr lang="en-US" altLang="en-US" sz="1200" b="0"/>
              <a:pPr/>
              <a:t>5</a:t>
            </a:fld>
            <a:endParaRPr lang="en-US" altLang="en-US" sz="1200" b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354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1C3A2F3-3597-4860-815A-116435A0558C}" type="slidenum">
              <a:rPr lang="en-US" altLang="en-US" sz="1200" b="0"/>
              <a:pPr/>
              <a:t>6</a:t>
            </a:fld>
            <a:endParaRPr lang="en-US" altLang="en-US" sz="1200" b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630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439FDBA-4388-4411-9746-87CE8ACF44E2}" type="slidenum">
              <a:rPr lang="en-US" altLang="en-US" sz="1200" b="0"/>
              <a:pPr/>
              <a:t>7</a:t>
            </a:fld>
            <a:endParaRPr lang="en-US" altLang="en-US" sz="1200" b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985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692150" indent="-265113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063625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490663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1916113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3733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8305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2877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7449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82D22F-67BE-4BFA-9297-70B76A03880B}" type="slidenum">
              <a:rPr lang="en-US" altLang="en-US" sz="11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z="1100" smtClean="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330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692150" indent="-265113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063625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490663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1916113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3733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8305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2877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7449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3ED917-7A4E-4458-B485-6084BD9AE4C7}" type="slidenum">
              <a:rPr lang="en-US" altLang="en-US" sz="11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z="1100" smtClean="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541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692150" indent="-265113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063625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490663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1916113" indent="-212725" defTabSz="8826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3733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8305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2877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744913" indent="-212725" defTabSz="882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DB98B3-AAED-4A44-984B-448F04C1E6E9}" type="slidenum">
              <a:rPr lang="en-US" altLang="en-US" sz="11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z="1100" smtClean="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52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bje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gray">
          <a:xfrm>
            <a:off x="0" y="1052514"/>
            <a:ext cx="12193954" cy="71437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0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509" y="188640"/>
            <a:ext cx="11211169" cy="90011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11908" y="1196752"/>
            <a:ext cx="11344031" cy="5040560"/>
          </a:xfrm>
        </p:spPr>
        <p:txBody>
          <a:bodyPr/>
          <a:lstStyle>
            <a:lvl1pPr marL="111125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05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131" y="275167"/>
            <a:ext cx="10973741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131" y="1600729"/>
            <a:ext cx="5373981" cy="452569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8889" y="1600729"/>
            <a:ext cx="5373982" cy="45256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49338"/>
      </p:ext>
    </p:extLst>
  </p:cSld>
  <p:clrMapOvr>
    <a:masterClrMapping/>
  </p:clrMapOvr>
  <p:transition spd="slow">
    <p:blinds dir="vert"/>
    <p:sndAc>
      <p:stSnd>
        <p:snd r:embed="rId1" name="Breaking Glass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509" y="188640"/>
            <a:ext cx="11211169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509" y="1412776"/>
            <a:ext cx="11211169" cy="4752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6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11/29/2016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7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25.bin"/><Relationship Id="rId26" Type="http://schemas.openxmlformats.org/officeDocument/2006/relationships/oleObject" Target="../embeddings/oleObject29.bin"/><Relationship Id="rId39" Type="http://schemas.openxmlformats.org/officeDocument/2006/relationships/image" Target="../media/image35.wmf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26.wmf"/><Relationship Id="rId34" Type="http://schemas.openxmlformats.org/officeDocument/2006/relationships/oleObject" Target="../embeddings/oleObject33.bin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4.wmf"/><Relationship Id="rId25" Type="http://schemas.openxmlformats.org/officeDocument/2006/relationships/image" Target="../media/image28.wmf"/><Relationship Id="rId33" Type="http://schemas.openxmlformats.org/officeDocument/2006/relationships/image" Target="../media/image32.wmf"/><Relationship Id="rId38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6.bin"/><Relationship Id="rId29" Type="http://schemas.openxmlformats.org/officeDocument/2006/relationships/image" Target="../media/image30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1.wmf"/><Relationship Id="rId24" Type="http://schemas.openxmlformats.org/officeDocument/2006/relationships/oleObject" Target="../embeddings/oleObject28.bin"/><Relationship Id="rId32" Type="http://schemas.openxmlformats.org/officeDocument/2006/relationships/oleObject" Target="../embeddings/oleObject32.bin"/><Relationship Id="rId37" Type="http://schemas.openxmlformats.org/officeDocument/2006/relationships/image" Target="../media/image34.wmf"/><Relationship Id="rId5" Type="http://schemas.openxmlformats.org/officeDocument/2006/relationships/image" Target="../media/image16.wmf"/><Relationship Id="rId15" Type="http://schemas.openxmlformats.org/officeDocument/2006/relationships/image" Target="../media/image23.wmf"/><Relationship Id="rId23" Type="http://schemas.openxmlformats.org/officeDocument/2006/relationships/image" Target="../media/image27.wmf"/><Relationship Id="rId28" Type="http://schemas.openxmlformats.org/officeDocument/2006/relationships/oleObject" Target="../embeddings/oleObject30.bin"/><Relationship Id="rId36" Type="http://schemas.openxmlformats.org/officeDocument/2006/relationships/oleObject" Target="../embeddings/oleObject34.bin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25.wmf"/><Relationship Id="rId31" Type="http://schemas.openxmlformats.org/officeDocument/2006/relationships/image" Target="../media/image31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3.bin"/><Relationship Id="rId22" Type="http://schemas.openxmlformats.org/officeDocument/2006/relationships/oleObject" Target="../embeddings/oleObject27.bin"/><Relationship Id="rId27" Type="http://schemas.openxmlformats.org/officeDocument/2006/relationships/image" Target="../media/image29.wmf"/><Relationship Id="rId30" Type="http://schemas.openxmlformats.org/officeDocument/2006/relationships/oleObject" Target="../embeddings/oleObject31.bin"/><Relationship Id="rId35" Type="http://schemas.openxmlformats.org/officeDocument/2006/relationships/image" Target="../media/image3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GB" altLang="en-US" smtClean="0"/>
              <a:t>Section 8.3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12951" y="4389439"/>
            <a:ext cx="6410325" cy="1069975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Complex Numbers: Trigonometric Form </a:t>
            </a:r>
            <a:br>
              <a:rPr lang="en-US" altLang="en-US" smtClean="0"/>
            </a:b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9193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Rectangle 2"/>
          <p:cNvSpPr>
            <a:spLocks noGrp="1" noChangeArrowheads="1"/>
          </p:cNvSpPr>
          <p:nvPr>
            <p:ph type="title"/>
          </p:nvPr>
        </p:nvSpPr>
        <p:spPr>
          <a:xfrm>
            <a:off x="1885950" y="92456"/>
            <a:ext cx="8420100" cy="16093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885950" y="1268414"/>
            <a:ext cx="8420100" cy="49037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Find the absolute value of each of the following.</a:t>
            </a:r>
          </a:p>
        </p:txBody>
      </p:sp>
      <p:graphicFrame>
        <p:nvGraphicFramePr>
          <p:cNvPr id="27652" name="Object 2"/>
          <p:cNvGraphicFramePr>
            <a:graphicFrameLocks noChangeAspect="1"/>
          </p:cNvGraphicFramePr>
          <p:nvPr/>
        </p:nvGraphicFramePr>
        <p:xfrm>
          <a:off x="1143000" y="1"/>
          <a:ext cx="9906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442127" imgH="723481" progId="Equation.DSMT4">
                  <p:embed/>
                </p:oleObj>
              </mc:Choice>
              <mc:Fallback>
                <p:oleObj name="Equation" r:id="rId4" imgW="442127" imgH="72348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"/>
                        <a:ext cx="990600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6053" name="Rectangle 5"/>
          <p:cNvSpPr>
            <a:spLocks noChangeArrowheads="1"/>
          </p:cNvSpPr>
          <p:nvPr/>
        </p:nvSpPr>
        <p:spPr bwMode="auto">
          <a:xfrm>
            <a:off x="1722439" y="2535239"/>
            <a:ext cx="17414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Arial" panose="020B0604020202020204" pitchFamily="34" charset="0"/>
              </a:rPr>
              <a:t>Solution:</a:t>
            </a:r>
          </a:p>
        </p:txBody>
      </p:sp>
      <p:graphicFrame>
        <p:nvGraphicFramePr>
          <p:cNvPr id="27654" name="Object 3"/>
          <p:cNvGraphicFramePr>
            <a:graphicFrameLocks noChangeAspect="1"/>
          </p:cNvGraphicFramePr>
          <p:nvPr/>
        </p:nvGraphicFramePr>
        <p:xfrm>
          <a:off x="1919289" y="1844675"/>
          <a:ext cx="14176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1308100" imgH="368300" progId="Equation.DSMT4">
                  <p:embed/>
                </p:oleObj>
              </mc:Choice>
              <mc:Fallback>
                <p:oleObj name="Equation" r:id="rId6" imgW="1308100" imgH="368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9" y="1844675"/>
                        <a:ext cx="141763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4"/>
          <p:cNvGraphicFramePr>
            <a:graphicFrameLocks noChangeAspect="1"/>
          </p:cNvGraphicFramePr>
          <p:nvPr/>
        </p:nvGraphicFramePr>
        <p:xfrm>
          <a:off x="4440238" y="1844675"/>
          <a:ext cx="15811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1460500" imgH="381000" progId="Equation.DSMT4">
                  <p:embed/>
                </p:oleObj>
              </mc:Choice>
              <mc:Fallback>
                <p:oleObj name="Equation" r:id="rId8" imgW="14605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0238" y="1844675"/>
                        <a:ext cx="15811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5"/>
          <p:cNvGraphicFramePr>
            <a:graphicFrameLocks noChangeAspect="1"/>
          </p:cNvGraphicFramePr>
          <p:nvPr/>
        </p:nvGraphicFramePr>
        <p:xfrm>
          <a:off x="7104064" y="1773238"/>
          <a:ext cx="10048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927100" imgH="838200" progId="Equation.DSMT4">
                  <p:embed/>
                </p:oleObj>
              </mc:Choice>
              <mc:Fallback>
                <p:oleObj name="Equation" r:id="rId10" imgW="927100" imgH="83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4064" y="1773238"/>
                        <a:ext cx="100488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6059" name="Object 6"/>
          <p:cNvGraphicFramePr>
            <a:graphicFrameLocks noChangeAspect="1"/>
          </p:cNvGraphicFramePr>
          <p:nvPr/>
        </p:nvGraphicFramePr>
        <p:xfrm>
          <a:off x="1809750" y="3187700"/>
          <a:ext cx="15684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1447800" imgH="469900" progId="Equation.DSMT4">
                  <p:embed/>
                </p:oleObj>
              </mc:Choice>
              <mc:Fallback>
                <p:oleObj name="Equation" r:id="rId12" imgW="14478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3187700"/>
                        <a:ext cx="15684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6060" name="Object 7"/>
          <p:cNvGraphicFramePr>
            <a:graphicFrameLocks noChangeAspect="1"/>
          </p:cNvGraphicFramePr>
          <p:nvPr/>
        </p:nvGraphicFramePr>
        <p:xfrm>
          <a:off x="1809751" y="4324350"/>
          <a:ext cx="15970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1473200" imgH="469900" progId="Equation.DSMT4">
                  <p:embed/>
                </p:oleObj>
              </mc:Choice>
              <mc:Fallback>
                <p:oleObj name="Equation" r:id="rId14" imgW="14732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1" y="4324350"/>
                        <a:ext cx="15970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6061" name="Object 8"/>
          <p:cNvGraphicFramePr>
            <a:graphicFrameLocks noChangeAspect="1"/>
          </p:cNvGraphicFramePr>
          <p:nvPr/>
        </p:nvGraphicFramePr>
        <p:xfrm>
          <a:off x="1809751" y="5340350"/>
          <a:ext cx="11144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6" imgW="1028700" imgH="927100" progId="Equation.DSMT4">
                  <p:embed/>
                </p:oleObj>
              </mc:Choice>
              <mc:Fallback>
                <p:oleObj name="Equation" r:id="rId16" imgW="1028700" imgH="927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1" y="5340350"/>
                        <a:ext cx="111442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6062" name="Object 9"/>
          <p:cNvGraphicFramePr>
            <a:graphicFrameLocks noChangeAspect="1"/>
          </p:cNvGraphicFramePr>
          <p:nvPr/>
        </p:nvGraphicFramePr>
        <p:xfrm>
          <a:off x="3536950" y="3086100"/>
          <a:ext cx="17335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8" imgW="1600200" imgH="482600" progId="Equation.DSMT4">
                  <p:embed/>
                </p:oleObj>
              </mc:Choice>
              <mc:Fallback>
                <p:oleObj name="Equation" r:id="rId18" imgW="16002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3086100"/>
                        <a:ext cx="17335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6063" name="Object 10"/>
          <p:cNvGraphicFramePr>
            <a:graphicFrameLocks noChangeAspect="1"/>
          </p:cNvGraphicFramePr>
          <p:nvPr/>
        </p:nvGraphicFramePr>
        <p:xfrm>
          <a:off x="5524500" y="3098800"/>
          <a:ext cx="15557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20" imgW="1435100" imgH="444500" progId="Equation.DSMT4">
                  <p:embed/>
                </p:oleObj>
              </mc:Choice>
              <mc:Fallback>
                <p:oleObj name="Equation" r:id="rId20" imgW="14351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0" y="3098800"/>
                        <a:ext cx="15557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6064" name="Object 11"/>
          <p:cNvGraphicFramePr>
            <a:graphicFrameLocks noChangeAspect="1"/>
          </p:cNvGraphicFramePr>
          <p:nvPr/>
        </p:nvGraphicFramePr>
        <p:xfrm>
          <a:off x="7334251" y="3111500"/>
          <a:ext cx="10318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2" imgW="952500" imgH="444500" progId="Equation.DSMT4">
                  <p:embed/>
                </p:oleObj>
              </mc:Choice>
              <mc:Fallback>
                <p:oleObj name="Equation" r:id="rId22" imgW="9525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1" y="3111500"/>
                        <a:ext cx="103187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6065" name="Object 12"/>
          <p:cNvGraphicFramePr>
            <a:graphicFrameLocks noChangeAspect="1"/>
          </p:cNvGraphicFramePr>
          <p:nvPr/>
        </p:nvGraphicFramePr>
        <p:xfrm>
          <a:off x="8572501" y="3194050"/>
          <a:ext cx="5508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24" imgW="508000" imgH="304800" progId="Equation.DSMT4">
                  <p:embed/>
                </p:oleObj>
              </mc:Choice>
              <mc:Fallback>
                <p:oleObj name="Equation" r:id="rId24" imgW="5080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1" y="3194050"/>
                        <a:ext cx="55086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6066" name="Object 13"/>
          <p:cNvGraphicFramePr>
            <a:graphicFrameLocks noChangeAspect="1"/>
          </p:cNvGraphicFramePr>
          <p:nvPr/>
        </p:nvGraphicFramePr>
        <p:xfrm>
          <a:off x="3687764" y="4165600"/>
          <a:ext cx="265588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26" imgW="2451100" imgH="635000" progId="Equation.DSMT4">
                  <p:embed/>
                </p:oleObj>
              </mc:Choice>
              <mc:Fallback>
                <p:oleObj name="Equation" r:id="rId26" imgW="2451100" imgH="63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7764" y="4165600"/>
                        <a:ext cx="2655887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6067" name="Object 14"/>
          <p:cNvGraphicFramePr>
            <a:graphicFrameLocks noChangeAspect="1"/>
          </p:cNvGraphicFramePr>
          <p:nvPr/>
        </p:nvGraphicFramePr>
        <p:xfrm>
          <a:off x="6591300" y="4235450"/>
          <a:ext cx="13477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28" imgW="1244600" imgH="444500" progId="Equation.DSMT4">
                  <p:embed/>
                </p:oleObj>
              </mc:Choice>
              <mc:Fallback>
                <p:oleObj name="Equation" r:id="rId28" imgW="12446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1300" y="4235450"/>
                        <a:ext cx="134778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6068" name="Object 15"/>
          <p:cNvGraphicFramePr>
            <a:graphicFrameLocks noChangeAspect="1"/>
          </p:cNvGraphicFramePr>
          <p:nvPr/>
        </p:nvGraphicFramePr>
        <p:xfrm>
          <a:off x="8159750" y="4216400"/>
          <a:ext cx="8397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0" imgW="774700" imgH="444500" progId="Equation.DSMT4">
                  <p:embed/>
                </p:oleObj>
              </mc:Choice>
              <mc:Fallback>
                <p:oleObj name="Equation" r:id="rId30" imgW="7747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0" y="4216400"/>
                        <a:ext cx="83978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6069" name="Object 16"/>
          <p:cNvGraphicFramePr>
            <a:graphicFrameLocks noChangeAspect="1"/>
          </p:cNvGraphicFramePr>
          <p:nvPr/>
        </p:nvGraphicFramePr>
        <p:xfrm>
          <a:off x="3165476" y="5340350"/>
          <a:ext cx="14446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32" imgW="1333500" imgH="927100" progId="Equation.DSMT4">
                  <p:embed/>
                </p:oleObj>
              </mc:Choice>
              <mc:Fallback>
                <p:oleObj name="Equation" r:id="rId32" imgW="1333500" imgH="927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476" y="5340350"/>
                        <a:ext cx="144462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6070" name="Object 17"/>
          <p:cNvGraphicFramePr>
            <a:graphicFrameLocks noChangeAspect="1"/>
          </p:cNvGraphicFramePr>
          <p:nvPr/>
        </p:nvGraphicFramePr>
        <p:xfrm>
          <a:off x="4884738" y="5232400"/>
          <a:ext cx="2201862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4" imgW="2032000" imgH="1092200" progId="Equation.DSMT4">
                  <p:embed/>
                </p:oleObj>
              </mc:Choice>
              <mc:Fallback>
                <p:oleObj name="Equation" r:id="rId34" imgW="2032000" imgH="109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738" y="5232400"/>
                        <a:ext cx="2201862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6071" name="Object 18"/>
          <p:cNvGraphicFramePr>
            <a:graphicFrameLocks noChangeAspect="1"/>
          </p:cNvGraphicFramePr>
          <p:nvPr/>
        </p:nvGraphicFramePr>
        <p:xfrm>
          <a:off x="7169150" y="5232400"/>
          <a:ext cx="14859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6" imgW="1371600" imgH="1092200" progId="Equation.DSMT4">
                  <p:embed/>
                </p:oleObj>
              </mc:Choice>
              <mc:Fallback>
                <p:oleObj name="Equation" r:id="rId36" imgW="1371600" imgH="109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9150" y="5232400"/>
                        <a:ext cx="148590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6072" name="Object 19"/>
          <p:cNvGraphicFramePr>
            <a:graphicFrameLocks noChangeAspect="1"/>
          </p:cNvGraphicFramePr>
          <p:nvPr/>
        </p:nvGraphicFramePr>
        <p:xfrm>
          <a:off x="8902701" y="5384800"/>
          <a:ext cx="6334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8" imgW="584200" imgH="838200" progId="Equation.DSMT4">
                  <p:embed/>
                </p:oleObj>
              </mc:Choice>
              <mc:Fallback>
                <p:oleObj name="Equation" r:id="rId38" imgW="584200" imgH="83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2701" y="5384800"/>
                        <a:ext cx="6334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707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Trigonometric Notation</a:t>
            </a:r>
            <a:endParaRPr lang="en-US" altLang="en-US" i="1" smtClean="0">
              <a:latin typeface="Symbol" panose="05050102010706020507" pitchFamily="18" charset="2"/>
              <a:sym typeface="Symbol" panose="05050102010706020507" pitchFamily="18" charset="2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538289" y="1412876"/>
            <a:ext cx="9109075" cy="47529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If we let </a:t>
            </a:r>
            <a:r>
              <a:rPr lang="en-US" altLang="en-US" i="1" smtClean="0">
                <a:latin typeface="Symbol" panose="05050102010706020507" pitchFamily="18" charset="2"/>
                <a:sym typeface="Symbol" panose="05050102010706020507" pitchFamily="18" charset="2"/>
              </a:rPr>
              <a:t></a:t>
            </a:r>
            <a:r>
              <a:rPr lang="en-US" altLang="en-US" smtClean="0"/>
              <a:t>  be an angle in standard position whose terminal side passes through the point (</a:t>
            </a:r>
            <a:r>
              <a:rPr lang="en-US" altLang="en-US" i="1" smtClean="0"/>
              <a:t>a</a:t>
            </a:r>
            <a:r>
              <a:rPr lang="en-US" altLang="en-US" smtClean="0"/>
              <a:t>, </a:t>
            </a:r>
            <a:r>
              <a:rPr lang="en-US" altLang="en-US" i="1" smtClean="0"/>
              <a:t>b</a:t>
            </a:r>
            <a:r>
              <a:rPr lang="en-US" altLang="en-US" smtClean="0"/>
              <a:t>), then</a:t>
            </a:r>
          </a:p>
        </p:txBody>
      </p:sp>
      <p:pic>
        <p:nvPicPr>
          <p:cNvPr id="29700" name="Picture 6" descr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2565400"/>
            <a:ext cx="4014788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9701" name="Object 2"/>
          <p:cNvGraphicFramePr>
            <a:graphicFrameLocks noChangeAspect="1"/>
          </p:cNvGraphicFramePr>
          <p:nvPr/>
        </p:nvGraphicFramePr>
        <p:xfrm>
          <a:off x="1992313" y="3068638"/>
          <a:ext cx="3865562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5" imgW="3568700" imgH="1765300" progId="Equation.DSMT4">
                  <p:embed/>
                </p:oleObj>
              </mc:Choice>
              <mc:Fallback>
                <p:oleObj name="Equation" r:id="rId5" imgW="3568700" imgH="176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3068638"/>
                        <a:ext cx="3865562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939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775" y="8967"/>
            <a:ext cx="8420100" cy="16093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538289" y="1268414"/>
            <a:ext cx="9109075" cy="47529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dirty="0" smtClean="0"/>
              <a:t>Add/Subtract</a:t>
            </a:r>
            <a:endParaRPr lang="en-US" altLang="en-US" sz="36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6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  <p:graphicFrame>
        <p:nvGraphicFramePr>
          <p:cNvPr id="43012" name="Object 2"/>
          <p:cNvGraphicFramePr>
            <a:graphicFrameLocks noChangeAspect="1"/>
          </p:cNvGraphicFramePr>
          <p:nvPr/>
        </p:nvGraphicFramePr>
        <p:xfrm>
          <a:off x="1143000" y="1"/>
          <a:ext cx="9906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442127" imgH="723481" progId="Equation.DSMT4">
                  <p:embed/>
                </p:oleObj>
              </mc:Choice>
              <mc:Fallback>
                <p:oleObj name="Equation" r:id="rId4" imgW="442127" imgH="72348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"/>
                        <a:ext cx="990600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578520"/>
              </p:ext>
            </p:extLst>
          </p:nvPr>
        </p:nvGraphicFramePr>
        <p:xfrm>
          <a:off x="1747838" y="2425700"/>
          <a:ext cx="3932237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2577960" imgH="482400" progId="Equation.DSMT4">
                  <p:embed/>
                </p:oleObj>
              </mc:Choice>
              <mc:Fallback>
                <p:oleObj name="Equation" r:id="rId6" imgW="25779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7838" y="2425700"/>
                        <a:ext cx="3932237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915365"/>
              </p:ext>
            </p:extLst>
          </p:nvPr>
        </p:nvGraphicFramePr>
        <p:xfrm>
          <a:off x="1544638" y="4278313"/>
          <a:ext cx="4338637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2844720" imgH="482400" progId="Equation.DSMT4">
                  <p:embed/>
                </p:oleObj>
              </mc:Choice>
              <mc:Fallback>
                <p:oleObj name="Equation" r:id="rId8" imgW="28447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638" y="4278313"/>
                        <a:ext cx="4338637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654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775" y="8967"/>
            <a:ext cx="8420100" cy="16093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538289" y="1268414"/>
            <a:ext cx="9109075" cy="47529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/>
              <a:t>Multiply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6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600"/>
          </a:p>
        </p:txBody>
      </p:sp>
      <p:graphicFrame>
        <p:nvGraphicFramePr>
          <p:cNvPr id="43012" name="Object 2"/>
          <p:cNvGraphicFramePr>
            <a:graphicFrameLocks noChangeAspect="1"/>
          </p:cNvGraphicFramePr>
          <p:nvPr/>
        </p:nvGraphicFramePr>
        <p:xfrm>
          <a:off x="1143000" y="1"/>
          <a:ext cx="9906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442127" imgH="723481" progId="Equation.DSMT4">
                  <p:embed/>
                </p:oleObj>
              </mc:Choice>
              <mc:Fallback>
                <p:oleObj name="Equation" r:id="rId4" imgW="442127" imgH="72348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"/>
                        <a:ext cx="990600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3"/>
          <p:cNvGraphicFramePr>
            <a:graphicFrameLocks noChangeAspect="1"/>
          </p:cNvGraphicFramePr>
          <p:nvPr/>
        </p:nvGraphicFramePr>
        <p:xfrm>
          <a:off x="1882776" y="2317750"/>
          <a:ext cx="366077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2400300" imgH="635000" progId="Equation.DSMT4">
                  <p:embed/>
                </p:oleObj>
              </mc:Choice>
              <mc:Fallback>
                <p:oleObj name="Equation" r:id="rId6" imgW="2400300" imgH="63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776" y="2317750"/>
                        <a:ext cx="3660775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3"/>
          <p:cNvGraphicFramePr>
            <a:graphicFrameLocks noChangeAspect="1"/>
          </p:cNvGraphicFramePr>
          <p:nvPr/>
        </p:nvGraphicFramePr>
        <p:xfrm>
          <a:off x="1757364" y="4278313"/>
          <a:ext cx="3913187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2565400" imgH="482600" progId="Equation.DSMT4">
                  <p:embed/>
                </p:oleObj>
              </mc:Choice>
              <mc:Fallback>
                <p:oleObj name="Equation" r:id="rId8" imgW="25654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364" y="4278313"/>
                        <a:ext cx="3913187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627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775" y="8967"/>
            <a:ext cx="8420100" cy="16093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Example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538289" y="1268414"/>
            <a:ext cx="9109075" cy="47529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/>
              <a:t>Divide</a:t>
            </a:r>
          </a:p>
        </p:txBody>
      </p:sp>
      <p:graphicFrame>
        <p:nvGraphicFramePr>
          <p:cNvPr id="49156" name="Object 2"/>
          <p:cNvGraphicFramePr>
            <a:graphicFrameLocks noChangeAspect="1"/>
          </p:cNvGraphicFramePr>
          <p:nvPr/>
        </p:nvGraphicFramePr>
        <p:xfrm>
          <a:off x="1143000" y="1"/>
          <a:ext cx="9906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442127" imgH="723481" progId="Equation.DSMT4">
                  <p:embed/>
                </p:oleObj>
              </mc:Choice>
              <mc:Fallback>
                <p:oleObj name="Equation" r:id="rId4" imgW="442127" imgH="72348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"/>
                        <a:ext cx="990600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3"/>
          <p:cNvGraphicFramePr>
            <a:graphicFrameLocks noChangeAspect="1"/>
          </p:cNvGraphicFramePr>
          <p:nvPr/>
        </p:nvGraphicFramePr>
        <p:xfrm>
          <a:off x="2133600" y="2565400"/>
          <a:ext cx="3111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2870200" imgH="482600" progId="Equation.DSMT4">
                  <p:embed/>
                </p:oleObj>
              </mc:Choice>
              <mc:Fallback>
                <p:oleObj name="Equation" r:id="rId6" imgW="28702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565400"/>
                        <a:ext cx="31115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3"/>
          <p:cNvGraphicFramePr>
            <a:graphicFrameLocks noChangeAspect="1"/>
          </p:cNvGraphicFramePr>
          <p:nvPr/>
        </p:nvGraphicFramePr>
        <p:xfrm>
          <a:off x="2030413" y="4306888"/>
          <a:ext cx="331946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8" imgW="3060700" imgH="482600" progId="Equation.DSMT4">
                  <p:embed/>
                </p:oleObj>
              </mc:Choice>
              <mc:Fallback>
                <p:oleObj name="Equation" r:id="rId8" imgW="30607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413" y="4306888"/>
                        <a:ext cx="331946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007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Objectives</a:t>
            </a:r>
          </a:p>
        </p:txBody>
      </p:sp>
      <p:sp>
        <p:nvSpPr>
          <p:cNvPr id="2150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558926" y="1196976"/>
            <a:ext cx="9217025" cy="4608513"/>
          </a:xfrm>
        </p:spPr>
        <p:txBody>
          <a:bodyPr/>
          <a:lstStyle/>
          <a:p>
            <a:pPr marL="457200" indent="-457200">
              <a:buFont typeface="Symbol" panose="05050102010706020507" pitchFamily="18" charset="2"/>
              <a:buChar char="·"/>
            </a:pPr>
            <a:r>
              <a:rPr lang="en-US" altLang="en-US" smtClean="0">
                <a:sym typeface="Symbol" panose="05050102010706020507" pitchFamily="18" charset="2"/>
              </a:rPr>
              <a:t>Graph complex numbers.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en-US" altLang="en-US" smtClean="0">
                <a:sym typeface="Symbol" panose="05050102010706020507" pitchFamily="18" charset="2"/>
              </a:rPr>
              <a:t>Given a complex number in standard form, find trigonometric, or polar, notation; and given a complex number in trigonometric form, find standard notation.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en-US" altLang="en-US" smtClean="0">
                <a:sym typeface="Symbol" panose="05050102010706020507" pitchFamily="18" charset="2"/>
              </a:rPr>
              <a:t>Use trigonometric notation to multiply and divide complex numbers.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en-US" altLang="en-US" smtClean="0">
                <a:sym typeface="Symbol" panose="05050102010706020507" pitchFamily="18" charset="2"/>
              </a:rPr>
              <a:t>Use DeMoivre’s theorem to raise a complex number to  powers.</a:t>
            </a:r>
          </a:p>
          <a:p>
            <a:pPr marL="457200" indent="-457200">
              <a:buFont typeface="Symbol" panose="05050102010706020507" pitchFamily="18" charset="2"/>
              <a:buChar char="·"/>
            </a:pPr>
            <a:r>
              <a:rPr lang="en-US" altLang="en-US" smtClean="0">
                <a:sym typeface="Symbol" panose="05050102010706020507" pitchFamily="18" charset="2"/>
              </a:rPr>
              <a:t>Find the </a:t>
            </a:r>
            <a:r>
              <a:rPr lang="en-US" altLang="en-US" i="1" smtClean="0">
                <a:sym typeface="Symbol" panose="05050102010706020507" pitchFamily="18" charset="2"/>
              </a:rPr>
              <a:t>n</a:t>
            </a:r>
            <a:r>
              <a:rPr lang="en-US" altLang="en-US" smtClean="0">
                <a:sym typeface="Symbol" panose="05050102010706020507" pitchFamily="18" charset="2"/>
              </a:rPr>
              <a:t>th roots of a complex number.</a:t>
            </a:r>
          </a:p>
        </p:txBody>
      </p:sp>
      <p:sp>
        <p:nvSpPr>
          <p:cNvPr id="21508" name="Rectangle 15"/>
          <p:cNvSpPr txBox="1">
            <a:spLocks noChangeArrowheads="1"/>
          </p:cNvSpPr>
          <p:nvPr/>
        </p:nvSpPr>
        <p:spPr bwMode="auto">
          <a:xfrm>
            <a:off x="1538289" y="4868864"/>
            <a:ext cx="910907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indent="-182563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730250" indent="-182563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004888" indent="-182563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1279525" indent="-182563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1736725" indent="-182563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193925" indent="-182563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2651125" indent="-182563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108325" indent="-182563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Just as real numbers can be graphed on a line, complex numbers can be graphed on a plane. We graph a complex number</a:t>
            </a:r>
            <a:r>
              <a:rPr lang="en-US" altLang="en-US" i="1"/>
              <a:t> a </a:t>
            </a:r>
            <a:r>
              <a:rPr lang="en-US" altLang="en-US"/>
              <a:t>+ </a:t>
            </a:r>
            <a:r>
              <a:rPr lang="en-US" altLang="en-US" i="1"/>
              <a:t>bi</a:t>
            </a:r>
            <a:r>
              <a:rPr lang="en-US" altLang="en-US"/>
              <a:t> in the same way that we graph an ordered pair of real numbers (</a:t>
            </a:r>
            <a:r>
              <a:rPr lang="en-US" altLang="en-US" i="1"/>
              <a:t>a</a:t>
            </a:r>
            <a:r>
              <a:rPr lang="en-US" altLang="en-US"/>
              <a:t>, </a:t>
            </a:r>
            <a:r>
              <a:rPr lang="en-US" altLang="en-US" i="1"/>
              <a:t>b</a:t>
            </a:r>
            <a:r>
              <a:rPr lang="en-US" altLang="en-US"/>
              <a:t>). However, in place of an </a:t>
            </a:r>
            <a:r>
              <a:rPr lang="en-US" altLang="en-US" i="1"/>
              <a:t>x</a:t>
            </a:r>
            <a:r>
              <a:rPr lang="en-US" altLang="en-US"/>
              <a:t>-axis,we have a real axis, and in place of a </a:t>
            </a:r>
            <a:r>
              <a:rPr lang="en-US" altLang="en-US" i="1"/>
              <a:t>y</a:t>
            </a:r>
            <a:r>
              <a:rPr lang="en-US" altLang="en-US"/>
              <a:t>-axis, we have an imaginary axis. Horizontal distances correspond to the real part of a number. Vertical distances correspond to the imaginary part.</a:t>
            </a:r>
          </a:p>
        </p:txBody>
      </p:sp>
    </p:spTree>
    <p:extLst>
      <p:ext uri="{BB962C8B-B14F-4D97-AF65-F5344CB8AC3E}">
        <p14:creationId xmlns:p14="http://schemas.microsoft.com/office/powerpoint/2010/main" val="4099990887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84500" y="317501"/>
            <a:ext cx="6209771" cy="37835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2333" b="1" dirty="0">
                <a:solidFill>
                  <a:srgbClr val="B80D07"/>
                </a:solidFill>
              </a:rPr>
              <a:t>What are imaginary and complex numbers?</a:t>
            </a:r>
            <a:endParaRPr lang="en-US" sz="2333" b="1" dirty="0"/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479271" y="1243542"/>
            <a:ext cx="5626365" cy="46963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333" b="1">
                <a:solidFill>
                  <a:srgbClr val="060899"/>
                </a:solidFill>
              </a:rPr>
              <a:t>Do Now:</a:t>
            </a:r>
            <a:endParaRPr lang="en-US" altLang="en-US" sz="2333"/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3492500" y="1714500"/>
            <a:ext cx="2979726" cy="45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333"/>
              <a:t>Solve for </a:t>
            </a:r>
            <a:r>
              <a:rPr lang="en-US" altLang="en-US" sz="2333" i="1"/>
              <a:t>x</a:t>
            </a:r>
            <a:r>
              <a:rPr lang="en-US" altLang="en-US" sz="2333"/>
              <a:t>:  </a:t>
            </a:r>
            <a:r>
              <a:rPr lang="en-US" altLang="en-US" sz="2333" i="1"/>
              <a:t>x</a:t>
            </a:r>
            <a:r>
              <a:rPr lang="en-US" altLang="en-US" sz="2333" baseline="30000"/>
              <a:t>2</a:t>
            </a:r>
            <a:r>
              <a:rPr lang="en-US" altLang="en-US" sz="2333"/>
              <a:t> + 1 = 0</a:t>
            </a:r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131595" y="2324365"/>
          <a:ext cx="1027906" cy="342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495300" imgH="165100" progId="Equation.3">
                  <p:embed/>
                </p:oleObj>
              </mc:Choice>
              <mc:Fallback>
                <p:oleObj name="Equation" r:id="rId5" imgW="4953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1595" y="2324365"/>
                        <a:ext cx="1027906" cy="3426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4381501" y="2965980"/>
          <a:ext cx="1686719" cy="448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7" imgW="812800" imgH="215900" progId="Equation.3">
                  <p:embed/>
                </p:oleObj>
              </mc:Choice>
              <mc:Fallback>
                <p:oleObj name="Equation" r:id="rId7" imgW="8128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1" y="2965980"/>
                        <a:ext cx="1686719" cy="4484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6006042" y="2853532"/>
            <a:ext cx="50526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5000">
                <a:solidFill>
                  <a:srgbClr val="B80D07"/>
                </a:solidFill>
              </a:rPr>
              <a:t>?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3619500" y="3683000"/>
            <a:ext cx="3211135" cy="116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333"/>
              <a:t>What number when </a:t>
            </a:r>
          </a:p>
          <a:p>
            <a:r>
              <a:rPr lang="en-US" altLang="en-US" sz="2333"/>
              <a:t>multiplied by itself</a:t>
            </a:r>
          </a:p>
          <a:p>
            <a:r>
              <a:rPr lang="en-US" altLang="en-US" sz="2333"/>
              <a:t>gives us a negative one?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619500" y="5080000"/>
            <a:ext cx="2856872" cy="45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333"/>
              <a:t>No such </a:t>
            </a:r>
            <a:r>
              <a:rPr lang="en-US" altLang="en-US" sz="2333" i="1" u="sng">
                <a:solidFill>
                  <a:srgbClr val="B80D07"/>
                </a:solidFill>
              </a:rPr>
              <a:t>real</a:t>
            </a:r>
            <a:r>
              <a:rPr lang="en-US" altLang="en-US" sz="2333"/>
              <a:t> number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7239000" y="1270000"/>
            <a:ext cx="1290738" cy="45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333"/>
              <a:t>Graph it</a:t>
            </a:r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573" y="1766095"/>
            <a:ext cx="2570427" cy="26378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6540500" y="3671094"/>
            <a:ext cx="2857500" cy="571500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B80D0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000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6772514" y="4381501"/>
            <a:ext cx="2644828" cy="1528367"/>
          </a:xfrm>
          <a:prstGeom prst="rect">
            <a:avLst/>
          </a:prstGeom>
          <a:solidFill>
            <a:srgbClr val="FFEA1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2333"/>
              <a:t>parabola does</a:t>
            </a:r>
          </a:p>
          <a:p>
            <a:pPr algn="ctr"/>
            <a:r>
              <a:rPr lang="en-US" altLang="en-US" sz="2333"/>
              <a:t>not intersect</a:t>
            </a:r>
          </a:p>
          <a:p>
            <a:pPr algn="ctr"/>
            <a:r>
              <a:rPr lang="en-US" altLang="en-US" sz="2333" i="1"/>
              <a:t>x</a:t>
            </a:r>
            <a:r>
              <a:rPr lang="en-US" altLang="en-US" sz="2333"/>
              <a:t>-axis - </a:t>
            </a:r>
          </a:p>
          <a:p>
            <a:pPr algn="ctr"/>
            <a:r>
              <a:rPr lang="en-US" altLang="en-US" sz="2333"/>
              <a:t>NO REAL ROOTS</a:t>
            </a:r>
          </a:p>
        </p:txBody>
      </p:sp>
    </p:spTree>
    <p:extLst>
      <p:ext uri="{BB962C8B-B14F-4D97-AF65-F5344CB8AC3E}">
        <p14:creationId xmlns:p14="http://schemas.microsoft.com/office/powerpoint/2010/main" val="202257947"/>
      </p:ext>
    </p:extLst>
  </p:cSld>
  <p:clrMapOvr>
    <a:masterClrMapping/>
  </p:clrMapOvr>
  <p:transition spd="slow">
    <p:blinds dir="vert"/>
    <p:sndAc>
      <p:stSnd>
        <p:snd r:embed="rId4" name="Breaking Glass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p" autoUpdateAnimBg="0"/>
      <p:bldP spid="2061" grpId="0" build="p" autoUpdateAnimBg="0"/>
      <p:bldP spid="2062" grpId="0" build="p" autoUpdateAnimBg="0"/>
      <p:bldP spid="2063" grpId="0" build="p" autoUpdateAnimBg="0"/>
      <p:bldP spid="2065" grpId="0" animBg="1"/>
      <p:bldP spid="2066" grpId="0" build="p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23" name="Group 35"/>
          <p:cNvGrpSpPr>
            <a:grpSpLocks/>
          </p:cNvGrpSpPr>
          <p:nvPr/>
        </p:nvGrpSpPr>
        <p:grpSpPr bwMode="auto">
          <a:xfrm>
            <a:off x="3619500" y="2095500"/>
            <a:ext cx="5461000" cy="1524000"/>
            <a:chOff x="720" y="1584"/>
            <a:chExt cx="4128" cy="1152"/>
          </a:xfrm>
        </p:grpSpPr>
        <p:sp>
          <p:nvSpPr>
            <p:cNvPr id="15393" name="Rectangle 16"/>
            <p:cNvSpPr>
              <a:spLocks noChangeArrowheads="1"/>
            </p:cNvSpPr>
            <p:nvPr/>
          </p:nvSpPr>
          <p:spPr bwMode="auto">
            <a:xfrm>
              <a:off x="720" y="1584"/>
              <a:ext cx="4128" cy="1152"/>
            </a:xfrm>
            <a:prstGeom prst="rect">
              <a:avLst/>
            </a:prstGeom>
            <a:solidFill>
              <a:srgbClr val="FFBDB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 sz="2000"/>
            </a:p>
          </p:txBody>
        </p:sp>
        <p:sp>
          <p:nvSpPr>
            <p:cNvPr id="15394" name="Rectangle 15"/>
            <p:cNvSpPr>
              <a:spLocks noChangeArrowheads="1"/>
            </p:cNvSpPr>
            <p:nvPr/>
          </p:nvSpPr>
          <p:spPr bwMode="auto">
            <a:xfrm>
              <a:off x="720" y="1612"/>
              <a:ext cx="1183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BD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/>
                <a:t>Definition:</a:t>
              </a:r>
            </a:p>
          </p:txBody>
        </p:sp>
      </p:grpSp>
      <p:sp>
        <p:nvSpPr>
          <p:cNvPr id="15364" name="Rectangle 13"/>
          <p:cNvSpPr>
            <a:spLocks noChangeArrowheads="1"/>
          </p:cNvSpPr>
          <p:nvPr/>
        </p:nvSpPr>
        <p:spPr bwMode="auto">
          <a:xfrm>
            <a:off x="3810000" y="698500"/>
            <a:ext cx="5016500" cy="1333500"/>
          </a:xfrm>
          <a:prstGeom prst="rect">
            <a:avLst/>
          </a:prstGeom>
          <a:solidFill>
            <a:srgbClr val="DAE5C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00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0" y="240771"/>
            <a:ext cx="5842000" cy="444500"/>
          </a:xfrm>
          <a:gradFill rotWithShape="0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path path="shape">
              <a:fillToRect l="50000" t="50000" r="50000" b="50000"/>
            </a:path>
          </a:gra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333" b="1"/>
              <a:t>Imaginary Numbers</a:t>
            </a:r>
          </a:p>
        </p:txBody>
      </p:sp>
      <p:graphicFrame>
        <p:nvGraphicFramePr>
          <p:cNvPr id="15366" name="Object 5"/>
          <p:cNvGraphicFramePr>
            <a:graphicFrameLocks noChangeAspect="1"/>
          </p:cNvGraphicFramePr>
          <p:nvPr/>
        </p:nvGraphicFramePr>
        <p:xfrm>
          <a:off x="4826000" y="739511"/>
          <a:ext cx="867833" cy="394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419100" imgH="190500" progId="Equation.3">
                  <p:embed/>
                </p:oleObj>
              </mc:Choice>
              <mc:Fallback>
                <p:oleObj name="Equation" r:id="rId4" imgW="4191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0" y="739511"/>
                        <a:ext cx="867833" cy="3942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4462198" y="720990"/>
            <a:ext cx="401072" cy="45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333"/>
              <a:t>If</a:t>
            </a: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5758657" y="775229"/>
            <a:ext cx="2806409" cy="45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333"/>
              <a:t>is not a real number,</a:t>
            </a:r>
          </a:p>
        </p:txBody>
      </p:sp>
      <p:grpSp>
        <p:nvGrpSpPr>
          <p:cNvPr id="12322" name="Group 34"/>
          <p:cNvGrpSpPr>
            <a:grpSpLocks/>
          </p:cNvGrpSpPr>
          <p:nvPr/>
        </p:nvGrpSpPr>
        <p:grpSpPr bwMode="auto">
          <a:xfrm>
            <a:off x="3966105" y="1206499"/>
            <a:ext cx="4733396" cy="850635"/>
            <a:chOff x="982" y="912"/>
            <a:chExt cx="3578" cy="643"/>
          </a:xfrm>
        </p:grpSpPr>
        <p:sp>
          <p:nvSpPr>
            <p:cNvPr id="15389" name="Rectangle 8"/>
            <p:cNvSpPr>
              <a:spLocks noChangeArrowheads="1"/>
            </p:cNvSpPr>
            <p:nvPr/>
          </p:nvSpPr>
          <p:spPr bwMode="auto">
            <a:xfrm>
              <a:off x="982" y="912"/>
              <a:ext cx="624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/>
                <a:t>then </a:t>
              </a:r>
            </a:p>
          </p:txBody>
        </p:sp>
        <p:graphicFrame>
          <p:nvGraphicFramePr>
            <p:cNvPr id="15390" name="Object 9"/>
            <p:cNvGraphicFramePr>
              <a:graphicFrameLocks noChangeAspect="1"/>
            </p:cNvGraphicFramePr>
            <p:nvPr/>
          </p:nvGraphicFramePr>
          <p:xfrm>
            <a:off x="1488" y="912"/>
            <a:ext cx="656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name="Equation" r:id="rId6" imgW="419100" imgH="190500" progId="Equation.3">
                    <p:embed/>
                  </p:oleObj>
                </mc:Choice>
                <mc:Fallback>
                  <p:oleObj name="Equation" r:id="rId6" imgW="419100" imgH="190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912"/>
                          <a:ext cx="656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91" name="Rectangle 10"/>
            <p:cNvSpPr>
              <a:spLocks noChangeArrowheads="1"/>
            </p:cNvSpPr>
            <p:nvPr/>
          </p:nvSpPr>
          <p:spPr bwMode="auto">
            <a:xfrm>
              <a:off x="2186" y="941"/>
              <a:ext cx="461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/>
                <a:t>is a</a:t>
              </a:r>
            </a:p>
          </p:txBody>
        </p:sp>
        <p:sp>
          <p:nvSpPr>
            <p:cNvPr id="15392" name="Rectangle 11"/>
            <p:cNvSpPr>
              <a:spLocks noChangeArrowheads="1"/>
            </p:cNvSpPr>
            <p:nvPr/>
          </p:nvSpPr>
          <p:spPr bwMode="auto">
            <a:xfrm>
              <a:off x="2544" y="942"/>
              <a:ext cx="2016" cy="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/>
                <a:t>non-real or </a:t>
              </a:r>
            </a:p>
            <a:p>
              <a:r>
                <a:rPr lang="en-US" altLang="en-US" sz="2333"/>
                <a:t>imaginary number.</a:t>
              </a:r>
            </a:p>
          </p:txBody>
        </p:sp>
      </p:grpSp>
      <p:grpSp>
        <p:nvGrpSpPr>
          <p:cNvPr id="12324" name="Group 36"/>
          <p:cNvGrpSpPr>
            <a:grpSpLocks/>
          </p:cNvGrpSpPr>
          <p:nvPr/>
        </p:nvGrpSpPr>
        <p:grpSpPr bwMode="auto">
          <a:xfrm>
            <a:off x="5524500" y="3619500"/>
            <a:ext cx="1524000" cy="571500"/>
            <a:chOff x="2160" y="2736"/>
            <a:chExt cx="1152" cy="432"/>
          </a:xfrm>
        </p:grpSpPr>
        <p:sp>
          <p:nvSpPr>
            <p:cNvPr id="15385" name="Rectangle 27"/>
            <p:cNvSpPr>
              <a:spLocks noChangeArrowheads="1"/>
            </p:cNvSpPr>
            <p:nvPr/>
          </p:nvSpPr>
          <p:spPr bwMode="auto">
            <a:xfrm>
              <a:off x="2160" y="2736"/>
              <a:ext cx="1152" cy="432"/>
            </a:xfrm>
            <a:prstGeom prst="rect">
              <a:avLst/>
            </a:prstGeom>
            <a:solidFill>
              <a:srgbClr val="FFEA1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 sz="2000"/>
            </a:p>
          </p:txBody>
        </p:sp>
        <p:grpSp>
          <p:nvGrpSpPr>
            <p:cNvPr id="15386" name="Group 29"/>
            <p:cNvGrpSpPr>
              <a:grpSpLocks/>
            </p:cNvGrpSpPr>
            <p:nvPr/>
          </p:nvGrpSpPr>
          <p:grpSpPr bwMode="auto">
            <a:xfrm>
              <a:off x="2256" y="2746"/>
              <a:ext cx="941" cy="419"/>
              <a:chOff x="2208" y="2794"/>
              <a:chExt cx="941" cy="419"/>
            </a:xfrm>
          </p:grpSpPr>
          <p:graphicFrame>
            <p:nvGraphicFramePr>
              <p:cNvPr id="15387" name="Object 12"/>
              <p:cNvGraphicFramePr>
                <a:graphicFrameLocks noChangeAspect="1"/>
              </p:cNvGraphicFramePr>
              <p:nvPr/>
            </p:nvGraphicFramePr>
            <p:xfrm>
              <a:off x="2208" y="2837"/>
              <a:ext cx="656" cy="2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2" name="Equation" r:id="rId7" imgW="419100" imgH="190500" progId="Equation.3">
                      <p:embed/>
                    </p:oleObj>
                  </mc:Choice>
                  <mc:Fallback>
                    <p:oleObj name="Equation" r:id="rId7" imgW="419100" imgH="1905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08" y="2837"/>
                            <a:ext cx="656" cy="298"/>
                          </a:xfrm>
                          <a:prstGeom prst="rect">
                            <a:avLst/>
                          </a:prstGeom>
                          <a:solidFill>
                            <a:srgbClr val="FFEA18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388" name="Rectangle 14"/>
              <p:cNvSpPr>
                <a:spLocks noChangeArrowheads="1"/>
              </p:cNvSpPr>
              <p:nvPr/>
            </p:nvSpPr>
            <p:spPr bwMode="auto">
              <a:xfrm>
                <a:off x="2928" y="2794"/>
                <a:ext cx="221" cy="419"/>
              </a:xfrm>
              <a:prstGeom prst="rect">
                <a:avLst/>
              </a:prstGeom>
              <a:solidFill>
                <a:srgbClr val="FFEA1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r>
                  <a:rPr lang="en-US" altLang="en-US" sz="3000" i="1"/>
                  <a:t>i</a:t>
                </a:r>
              </a:p>
            </p:txBody>
          </p:sp>
        </p:grpSp>
      </p:grp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619500" y="2119313"/>
            <a:ext cx="5417317" cy="1528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333"/>
              <a:t>                    A pure imaginary number is </a:t>
            </a:r>
          </a:p>
          <a:p>
            <a:r>
              <a:rPr lang="en-US" altLang="en-US" sz="2333"/>
              <a:t>any number that can be expressed in the </a:t>
            </a:r>
          </a:p>
          <a:p>
            <a:r>
              <a:rPr lang="en-US" altLang="en-US" sz="2333"/>
              <a:t>form </a:t>
            </a:r>
            <a:r>
              <a:rPr lang="en-US" altLang="en-US" sz="2333" i="1"/>
              <a:t>bi</a:t>
            </a:r>
            <a:r>
              <a:rPr lang="en-US" altLang="en-US" sz="2333"/>
              <a:t>, where </a:t>
            </a:r>
            <a:r>
              <a:rPr lang="en-US" altLang="en-US" sz="2333" i="1"/>
              <a:t>b</a:t>
            </a:r>
            <a:r>
              <a:rPr lang="en-US" altLang="en-US" sz="2333"/>
              <a:t> is a real number such </a:t>
            </a:r>
          </a:p>
          <a:p>
            <a:r>
              <a:rPr lang="en-US" altLang="en-US" sz="2333"/>
              <a:t>that b ≠ 0, and </a:t>
            </a:r>
            <a:r>
              <a:rPr lang="en-US" altLang="en-US" sz="2333" i="1"/>
              <a:t>i </a:t>
            </a:r>
            <a:r>
              <a:rPr lang="en-US" altLang="en-US" sz="2333"/>
              <a:t>is the imaginary unit. </a:t>
            </a:r>
          </a:p>
        </p:txBody>
      </p:sp>
      <p:grpSp>
        <p:nvGrpSpPr>
          <p:cNvPr id="15373" name="Group 1"/>
          <p:cNvGrpSpPr>
            <a:grpSpLocks/>
          </p:cNvGrpSpPr>
          <p:nvPr/>
        </p:nvGrpSpPr>
        <p:grpSpPr bwMode="auto">
          <a:xfrm>
            <a:off x="5388241" y="4722813"/>
            <a:ext cx="1417373" cy="473075"/>
            <a:chOff x="3511551" y="5667372"/>
            <a:chExt cx="1700847" cy="567690"/>
          </a:xfrm>
        </p:grpSpPr>
        <p:graphicFrame>
          <p:nvGraphicFramePr>
            <p:cNvPr id="15380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9214945"/>
                </p:ext>
              </p:extLst>
            </p:nvPr>
          </p:nvGraphicFramePr>
          <p:xfrm>
            <a:off x="3511551" y="5714678"/>
            <a:ext cx="773112" cy="473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" name="Equation" r:id="rId8" imgW="1714500" imgH="190500" progId="Equation.3">
                    <p:embed/>
                  </p:oleObj>
                </mc:Choice>
                <mc:Fallback>
                  <p:oleObj name="Equation" r:id="rId8" imgW="1714500" imgH="190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r="81856"/>
                        <a:stretch>
                          <a:fillRect/>
                        </a:stretch>
                      </p:blipFill>
                      <p:spPr bwMode="auto">
                        <a:xfrm>
                          <a:off x="3511551" y="5714678"/>
                          <a:ext cx="773112" cy="473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82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0027559"/>
                </p:ext>
              </p:extLst>
            </p:nvPr>
          </p:nvGraphicFramePr>
          <p:xfrm>
            <a:off x="4381818" y="5667372"/>
            <a:ext cx="830580" cy="5676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" name="Equation" r:id="rId10" imgW="406080" imgH="228600" progId="Equation.DSMT4">
                    <p:embed/>
                  </p:oleObj>
                </mc:Choice>
                <mc:Fallback>
                  <p:oleObj name="Equation" r:id="rId10" imgW="4060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 l="17883"/>
                        <a:stretch>
                          <a:fillRect/>
                        </a:stretch>
                      </p:blipFill>
                      <p:spPr bwMode="auto">
                        <a:xfrm>
                          <a:off x="4381818" y="5667372"/>
                          <a:ext cx="830580" cy="5676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34248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10" name="Group 78"/>
          <p:cNvGrpSpPr>
            <a:grpSpLocks/>
          </p:cNvGrpSpPr>
          <p:nvPr/>
        </p:nvGrpSpPr>
        <p:grpSpPr bwMode="auto">
          <a:xfrm>
            <a:off x="3429000" y="762000"/>
            <a:ext cx="5842000" cy="698500"/>
            <a:chOff x="576" y="576"/>
            <a:chExt cx="4416" cy="528"/>
          </a:xfrm>
        </p:grpSpPr>
        <p:sp>
          <p:nvSpPr>
            <p:cNvPr id="16433" name="Rectangle 31"/>
            <p:cNvSpPr>
              <a:spLocks noChangeArrowheads="1"/>
            </p:cNvSpPr>
            <p:nvPr/>
          </p:nvSpPr>
          <p:spPr bwMode="auto">
            <a:xfrm>
              <a:off x="576" y="576"/>
              <a:ext cx="4416" cy="528"/>
            </a:xfrm>
            <a:prstGeom prst="rect">
              <a:avLst/>
            </a:prstGeom>
            <a:solidFill>
              <a:srgbClr val="DAE5C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 sz="2000"/>
            </a:p>
          </p:txBody>
        </p:sp>
        <p:graphicFrame>
          <p:nvGraphicFramePr>
            <p:cNvPr id="16434" name="Object 25"/>
            <p:cNvGraphicFramePr>
              <a:graphicFrameLocks noChangeAspect="1"/>
            </p:cNvGraphicFramePr>
            <p:nvPr/>
          </p:nvGraphicFramePr>
          <p:xfrm>
            <a:off x="620" y="606"/>
            <a:ext cx="939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" name="Equation" r:id="rId4" imgW="596900" imgH="304800" progId="Equation.3">
                    <p:embed/>
                  </p:oleObj>
                </mc:Choice>
                <mc:Fallback>
                  <p:oleObj name="Equation" r:id="rId4" imgW="596900" imgH="304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0" y="606"/>
                          <a:ext cx="939" cy="480"/>
                        </a:xfrm>
                        <a:prstGeom prst="rect">
                          <a:avLst/>
                        </a:prstGeom>
                        <a:solidFill>
                          <a:srgbClr val="DAE5C5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429000" y="240771"/>
            <a:ext cx="5842000" cy="444500"/>
          </a:xfrm>
          <a:gradFill rotWithShape="0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path path="shape">
              <a:fillToRect l="50000" t="50000" r="50000" b="50000"/>
            </a:path>
          </a:gra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333" b="1"/>
              <a:t>Powers of </a:t>
            </a:r>
            <a:r>
              <a:rPr lang="en-US" sz="2333" b="1" i="1"/>
              <a:t>i</a:t>
            </a:r>
            <a:endParaRPr lang="en-US" sz="2333" b="1"/>
          </a:p>
        </p:txBody>
      </p:sp>
      <p:grpSp>
        <p:nvGrpSpPr>
          <p:cNvPr id="16388" name="Group 61"/>
          <p:cNvGrpSpPr>
            <a:grpSpLocks/>
          </p:cNvGrpSpPr>
          <p:nvPr/>
        </p:nvGrpSpPr>
        <p:grpSpPr bwMode="auto">
          <a:xfrm>
            <a:off x="5461000" y="254000"/>
            <a:ext cx="1270000" cy="490802"/>
            <a:chOff x="528" y="192"/>
            <a:chExt cx="960" cy="371"/>
          </a:xfrm>
        </p:grpSpPr>
        <p:sp>
          <p:nvSpPr>
            <p:cNvPr id="16429" name="Rectangle 60"/>
            <p:cNvSpPr>
              <a:spLocks noChangeArrowheads="1"/>
            </p:cNvSpPr>
            <p:nvPr/>
          </p:nvSpPr>
          <p:spPr bwMode="auto">
            <a:xfrm>
              <a:off x="528" y="192"/>
              <a:ext cx="960" cy="336"/>
            </a:xfrm>
            <a:prstGeom prst="rect">
              <a:avLst/>
            </a:prstGeom>
            <a:solidFill>
              <a:srgbClr val="FFBDB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 sz="2000"/>
            </a:p>
          </p:txBody>
        </p:sp>
        <p:grpSp>
          <p:nvGrpSpPr>
            <p:cNvPr id="16430" name="Group 23"/>
            <p:cNvGrpSpPr>
              <a:grpSpLocks/>
            </p:cNvGrpSpPr>
            <p:nvPr/>
          </p:nvGrpSpPr>
          <p:grpSpPr bwMode="auto">
            <a:xfrm>
              <a:off x="576" y="192"/>
              <a:ext cx="893" cy="371"/>
              <a:chOff x="1632" y="559"/>
              <a:chExt cx="893" cy="371"/>
            </a:xfrm>
          </p:grpSpPr>
          <p:graphicFrame>
            <p:nvGraphicFramePr>
              <p:cNvPr id="16431" name="Object 6"/>
              <p:cNvGraphicFramePr>
                <a:graphicFrameLocks noChangeAspect="1"/>
              </p:cNvGraphicFramePr>
              <p:nvPr/>
            </p:nvGraphicFramePr>
            <p:xfrm>
              <a:off x="1632" y="559"/>
              <a:ext cx="656" cy="2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5" name="Equation" r:id="rId6" imgW="419100" imgH="190500" progId="Equation.3">
                      <p:embed/>
                    </p:oleObj>
                  </mc:Choice>
                  <mc:Fallback>
                    <p:oleObj name="Equation" r:id="rId6" imgW="419100" imgH="1905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32" y="559"/>
                            <a:ext cx="656" cy="29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BDBD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432" name="Rectangle 22"/>
              <p:cNvSpPr>
                <a:spLocks noChangeArrowheads="1"/>
              </p:cNvSpPr>
              <p:nvPr/>
            </p:nvSpPr>
            <p:spPr bwMode="auto">
              <a:xfrm>
                <a:off x="2322" y="589"/>
                <a:ext cx="203" cy="3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BDB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r>
                  <a:rPr lang="en-US" altLang="en-US" sz="2333" i="1"/>
                  <a:t>i</a:t>
                </a:r>
              </a:p>
            </p:txBody>
          </p:sp>
        </p:grpSp>
      </p:grp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5773209" y="903553"/>
            <a:ext cx="482824" cy="45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333"/>
              <a:t>–1</a:t>
            </a: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4933157" y="878417"/>
            <a:ext cx="761747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667" i="1"/>
              <a:t>i</a:t>
            </a:r>
            <a:r>
              <a:rPr lang="en-US" altLang="en-US" sz="2667" baseline="30000"/>
              <a:t>2   </a:t>
            </a:r>
            <a:r>
              <a:rPr lang="en-US" altLang="en-US" sz="2667"/>
              <a:t>=</a:t>
            </a:r>
            <a:endParaRPr lang="en-US" altLang="en-US" sz="2667" i="1"/>
          </a:p>
        </p:txBody>
      </p:sp>
      <p:grpSp>
        <p:nvGrpSpPr>
          <p:cNvPr id="18511" name="Group 79"/>
          <p:cNvGrpSpPr>
            <a:grpSpLocks/>
          </p:cNvGrpSpPr>
          <p:nvPr/>
        </p:nvGrpSpPr>
        <p:grpSpPr bwMode="auto">
          <a:xfrm>
            <a:off x="3492500" y="1587500"/>
            <a:ext cx="3873500" cy="3111500"/>
            <a:chOff x="624" y="1200"/>
            <a:chExt cx="2928" cy="2352"/>
          </a:xfrm>
        </p:grpSpPr>
        <p:sp>
          <p:nvSpPr>
            <p:cNvPr id="16427" name="Rectangle 71"/>
            <p:cNvSpPr>
              <a:spLocks noChangeArrowheads="1"/>
            </p:cNvSpPr>
            <p:nvPr/>
          </p:nvSpPr>
          <p:spPr bwMode="auto">
            <a:xfrm>
              <a:off x="624" y="1200"/>
              <a:ext cx="2928" cy="2352"/>
            </a:xfrm>
            <a:prstGeom prst="rect">
              <a:avLst/>
            </a:prstGeom>
            <a:solidFill>
              <a:srgbClr val="DAE5C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 sz="2000"/>
            </a:p>
          </p:txBody>
        </p:sp>
        <p:sp>
          <p:nvSpPr>
            <p:cNvPr id="16428" name="Rectangle 32"/>
            <p:cNvSpPr>
              <a:spLocks noChangeArrowheads="1"/>
            </p:cNvSpPr>
            <p:nvPr/>
          </p:nvSpPr>
          <p:spPr bwMode="auto">
            <a:xfrm>
              <a:off x="672" y="1200"/>
              <a:ext cx="2209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/>
                <a:t>If </a:t>
              </a:r>
              <a:r>
                <a:rPr lang="en-US" altLang="en-US" sz="2333" i="1"/>
                <a:t>i</a:t>
              </a:r>
              <a:r>
                <a:rPr lang="en-US" altLang="en-US" sz="2333" baseline="30000"/>
                <a:t>2</a:t>
              </a:r>
              <a:r>
                <a:rPr lang="en-US" altLang="en-US" sz="2333"/>
                <a:t> = – 1, then </a:t>
              </a:r>
              <a:r>
                <a:rPr lang="en-US" altLang="en-US" sz="2333" i="1"/>
                <a:t>i</a:t>
              </a:r>
              <a:r>
                <a:rPr lang="en-US" altLang="en-US" sz="2333" baseline="30000"/>
                <a:t>3 </a:t>
              </a:r>
              <a:r>
                <a:rPr lang="en-US" altLang="en-US" sz="2333"/>
                <a:t> = </a:t>
              </a:r>
              <a:r>
                <a:rPr lang="en-US" altLang="en-US" sz="2333">
                  <a:solidFill>
                    <a:srgbClr val="B80D07"/>
                  </a:solidFill>
                </a:rPr>
                <a:t>?</a:t>
              </a:r>
              <a:r>
                <a:rPr lang="en-US" altLang="en-US" sz="2333"/>
                <a:t> </a:t>
              </a:r>
            </a:p>
          </p:txBody>
        </p:sp>
      </p:grpSp>
      <p:grpSp>
        <p:nvGrpSpPr>
          <p:cNvPr id="18520" name="Group 88"/>
          <p:cNvGrpSpPr>
            <a:grpSpLocks/>
          </p:cNvGrpSpPr>
          <p:nvPr/>
        </p:nvGrpSpPr>
        <p:grpSpPr bwMode="auto">
          <a:xfrm>
            <a:off x="3828521" y="2009512"/>
            <a:ext cx="3225271" cy="451114"/>
            <a:chOff x="878" y="1519"/>
            <a:chExt cx="2438" cy="341"/>
          </a:xfrm>
        </p:grpSpPr>
        <p:sp>
          <p:nvSpPr>
            <p:cNvPr id="16425" name="Rectangle 33"/>
            <p:cNvSpPr>
              <a:spLocks noChangeArrowheads="1"/>
            </p:cNvSpPr>
            <p:nvPr/>
          </p:nvSpPr>
          <p:spPr bwMode="auto">
            <a:xfrm>
              <a:off x="878" y="1519"/>
              <a:ext cx="2438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    </a:t>
              </a:r>
              <a:r>
                <a:rPr lang="en-US" altLang="en-US" sz="2333"/>
                <a:t>= </a:t>
              </a:r>
              <a:r>
                <a:rPr lang="en-US" altLang="en-US" sz="2333" i="1"/>
                <a:t>i</a:t>
              </a:r>
              <a:r>
                <a:rPr lang="en-US" altLang="en-US" sz="2333" baseline="30000"/>
                <a:t>2</a:t>
              </a:r>
              <a:r>
                <a:rPr lang="en-US" altLang="en-US" sz="2333" i="1"/>
                <a:t> • i = –</a:t>
              </a:r>
              <a:r>
                <a:rPr lang="en-US" altLang="en-US" sz="2333"/>
                <a:t>1(       ) = –</a:t>
              </a:r>
              <a:r>
                <a:rPr lang="en-US" altLang="en-US" sz="2333" i="1"/>
                <a:t>i </a:t>
              </a:r>
            </a:p>
          </p:txBody>
        </p:sp>
        <p:graphicFrame>
          <p:nvGraphicFramePr>
            <p:cNvPr id="16426" name="Object 35"/>
            <p:cNvGraphicFramePr>
              <a:graphicFrameLocks noChangeAspect="1"/>
            </p:cNvGraphicFramePr>
            <p:nvPr/>
          </p:nvGraphicFramePr>
          <p:xfrm>
            <a:off x="2216" y="1522"/>
            <a:ext cx="432" cy="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Equation" r:id="rId8" imgW="304800" imgH="190500" progId="Equation.3">
                    <p:embed/>
                  </p:oleObj>
                </mc:Choice>
                <mc:Fallback>
                  <p:oleObj name="Equation" r:id="rId8" imgW="304800" imgH="190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6" y="1522"/>
                          <a:ext cx="432" cy="2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81" name="Rectangle 49"/>
          <p:cNvSpPr>
            <a:spLocks noChangeArrowheads="1"/>
          </p:cNvSpPr>
          <p:nvPr/>
        </p:nvSpPr>
        <p:spPr bwMode="auto">
          <a:xfrm>
            <a:off x="4455584" y="2476500"/>
            <a:ext cx="2739853" cy="45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333" i="1"/>
              <a:t>i</a:t>
            </a:r>
            <a:r>
              <a:rPr lang="en-US" altLang="en-US" sz="2333" i="1" baseline="30000"/>
              <a:t>2</a:t>
            </a:r>
            <a:r>
              <a:rPr lang="en-US" altLang="en-US" sz="2333" i="1"/>
              <a:t> • i</a:t>
            </a:r>
            <a:r>
              <a:rPr lang="en-US" altLang="en-US" sz="2333" i="1" baseline="30000"/>
              <a:t>2</a:t>
            </a:r>
            <a:r>
              <a:rPr lang="en-US" altLang="en-US" sz="2333" i="1"/>
              <a:t> = </a:t>
            </a:r>
            <a:r>
              <a:rPr lang="en-US" altLang="en-US" sz="2333"/>
              <a:t>(</a:t>
            </a:r>
            <a:r>
              <a:rPr lang="en-US" altLang="en-US" sz="2333" i="1"/>
              <a:t>–</a:t>
            </a:r>
            <a:r>
              <a:rPr lang="en-US" altLang="en-US" sz="2333"/>
              <a:t>1)(–1) = 1 </a:t>
            </a:r>
            <a:r>
              <a:rPr lang="en-US" altLang="en-US" sz="2333" i="1"/>
              <a:t> </a:t>
            </a:r>
          </a:p>
        </p:txBody>
      </p:sp>
      <p:grpSp>
        <p:nvGrpSpPr>
          <p:cNvPr id="18526" name="Group 94"/>
          <p:cNvGrpSpPr>
            <a:grpSpLocks/>
          </p:cNvGrpSpPr>
          <p:nvPr/>
        </p:nvGrpSpPr>
        <p:grpSpPr bwMode="auto">
          <a:xfrm>
            <a:off x="3820583" y="2932908"/>
            <a:ext cx="2852209" cy="451114"/>
            <a:chOff x="872" y="2217"/>
            <a:chExt cx="2156" cy="341"/>
          </a:xfrm>
        </p:grpSpPr>
        <p:sp>
          <p:nvSpPr>
            <p:cNvPr id="16423" name="Rectangle 51"/>
            <p:cNvSpPr>
              <a:spLocks noChangeArrowheads="1"/>
            </p:cNvSpPr>
            <p:nvPr/>
          </p:nvSpPr>
          <p:spPr bwMode="auto">
            <a:xfrm>
              <a:off x="872" y="2217"/>
              <a:ext cx="2156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   </a:t>
              </a:r>
              <a:r>
                <a:rPr lang="en-US" altLang="en-US" sz="2333"/>
                <a:t>= </a:t>
              </a:r>
              <a:r>
                <a:rPr lang="en-US" altLang="en-US" sz="2333" i="1"/>
                <a:t>i</a:t>
              </a:r>
              <a:r>
                <a:rPr lang="en-US" altLang="en-US" sz="2333" baseline="30000"/>
                <a:t>4</a:t>
              </a:r>
              <a:r>
                <a:rPr lang="en-US" altLang="en-US" sz="2333" i="1"/>
                <a:t> • i = </a:t>
              </a:r>
              <a:r>
                <a:rPr lang="en-US" altLang="en-US" sz="2333"/>
                <a:t>1(       ) = </a:t>
              </a:r>
              <a:r>
                <a:rPr lang="en-US" altLang="en-US" sz="2333" i="1"/>
                <a:t>i </a:t>
              </a:r>
            </a:p>
          </p:txBody>
        </p:sp>
        <p:graphicFrame>
          <p:nvGraphicFramePr>
            <p:cNvPr id="16424" name="Object 52"/>
            <p:cNvGraphicFramePr>
              <a:graphicFrameLocks noChangeAspect="1"/>
            </p:cNvGraphicFramePr>
            <p:nvPr/>
          </p:nvGraphicFramePr>
          <p:xfrm>
            <a:off x="2120" y="2220"/>
            <a:ext cx="432" cy="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Equation" r:id="rId10" imgW="304800" imgH="190500" progId="Equation.3">
                    <p:embed/>
                  </p:oleObj>
                </mc:Choice>
                <mc:Fallback>
                  <p:oleObj name="Equation" r:id="rId10" imgW="304800" imgH="190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0" y="2220"/>
                          <a:ext cx="432" cy="2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86" name="Rectangle 54"/>
          <p:cNvSpPr>
            <a:spLocks noChangeArrowheads="1"/>
          </p:cNvSpPr>
          <p:nvPr/>
        </p:nvSpPr>
        <p:spPr bwMode="auto">
          <a:xfrm>
            <a:off x="4455584" y="3377407"/>
            <a:ext cx="2739853" cy="45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333" i="1"/>
              <a:t>i</a:t>
            </a:r>
            <a:r>
              <a:rPr lang="en-US" altLang="en-US" sz="2333" baseline="30000"/>
              <a:t>4</a:t>
            </a:r>
            <a:r>
              <a:rPr lang="en-US" altLang="en-US" sz="2333" i="1"/>
              <a:t> • i</a:t>
            </a:r>
            <a:r>
              <a:rPr lang="en-US" altLang="en-US" sz="2333" baseline="30000"/>
              <a:t>2</a:t>
            </a:r>
            <a:r>
              <a:rPr lang="en-US" altLang="en-US" sz="2333" i="1"/>
              <a:t> = </a:t>
            </a:r>
            <a:r>
              <a:rPr lang="en-US" altLang="en-US" sz="2333"/>
              <a:t>(1)(–1) = –1 </a:t>
            </a:r>
            <a:r>
              <a:rPr lang="en-US" altLang="en-US" sz="2333" i="1"/>
              <a:t> </a:t>
            </a:r>
          </a:p>
        </p:txBody>
      </p:sp>
      <p:grpSp>
        <p:nvGrpSpPr>
          <p:cNvPr id="18527" name="Group 95"/>
          <p:cNvGrpSpPr>
            <a:grpSpLocks/>
          </p:cNvGrpSpPr>
          <p:nvPr/>
        </p:nvGrpSpPr>
        <p:grpSpPr bwMode="auto">
          <a:xfrm>
            <a:off x="3820583" y="3821908"/>
            <a:ext cx="3100918" cy="451114"/>
            <a:chOff x="872" y="2889"/>
            <a:chExt cx="2344" cy="341"/>
          </a:xfrm>
        </p:grpSpPr>
        <p:sp>
          <p:nvSpPr>
            <p:cNvPr id="16421" name="Rectangle 55"/>
            <p:cNvSpPr>
              <a:spLocks noChangeArrowheads="1"/>
            </p:cNvSpPr>
            <p:nvPr/>
          </p:nvSpPr>
          <p:spPr bwMode="auto">
            <a:xfrm>
              <a:off x="872" y="2889"/>
              <a:ext cx="2344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  </a:t>
              </a:r>
              <a:r>
                <a:rPr lang="en-US" altLang="en-US" sz="2333"/>
                <a:t> = </a:t>
              </a:r>
              <a:r>
                <a:rPr lang="en-US" altLang="en-US" sz="2333" i="1"/>
                <a:t>i</a:t>
              </a:r>
              <a:r>
                <a:rPr lang="en-US" altLang="en-US" sz="2333" baseline="30000"/>
                <a:t>6</a:t>
              </a:r>
              <a:r>
                <a:rPr lang="en-US" altLang="en-US" sz="2333" i="1"/>
                <a:t> • i = -</a:t>
              </a:r>
              <a:r>
                <a:rPr lang="en-US" altLang="en-US" sz="2333"/>
                <a:t>1(       ) = –</a:t>
              </a:r>
              <a:r>
                <a:rPr lang="en-US" altLang="en-US" sz="2333" i="1"/>
                <a:t>i </a:t>
              </a:r>
            </a:p>
          </p:txBody>
        </p:sp>
        <p:graphicFrame>
          <p:nvGraphicFramePr>
            <p:cNvPr id="16422" name="Object 56"/>
            <p:cNvGraphicFramePr>
              <a:graphicFrameLocks noChangeAspect="1"/>
            </p:cNvGraphicFramePr>
            <p:nvPr/>
          </p:nvGraphicFramePr>
          <p:xfrm>
            <a:off x="2140" y="2892"/>
            <a:ext cx="432" cy="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Equation" r:id="rId11" imgW="304800" imgH="190500" progId="Equation.3">
                    <p:embed/>
                  </p:oleObj>
                </mc:Choice>
                <mc:Fallback>
                  <p:oleObj name="Equation" r:id="rId11" imgW="304800" imgH="190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0" y="2892"/>
                          <a:ext cx="432" cy="2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90" name="Rectangle 58"/>
          <p:cNvSpPr>
            <a:spLocks noChangeArrowheads="1"/>
          </p:cNvSpPr>
          <p:nvPr/>
        </p:nvSpPr>
        <p:spPr bwMode="auto">
          <a:xfrm>
            <a:off x="4455584" y="4266407"/>
            <a:ext cx="2739853" cy="45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333" i="1"/>
              <a:t>i</a:t>
            </a:r>
            <a:r>
              <a:rPr lang="en-US" altLang="en-US" sz="2333" baseline="30000"/>
              <a:t>6</a:t>
            </a:r>
            <a:r>
              <a:rPr lang="en-US" altLang="en-US" sz="2333" i="1"/>
              <a:t> • i</a:t>
            </a:r>
            <a:r>
              <a:rPr lang="en-US" altLang="en-US" sz="2333" baseline="30000"/>
              <a:t>2</a:t>
            </a:r>
            <a:r>
              <a:rPr lang="en-US" altLang="en-US" sz="2333" i="1"/>
              <a:t> = </a:t>
            </a:r>
            <a:r>
              <a:rPr lang="en-US" altLang="en-US" sz="2333"/>
              <a:t>(–1)(–1) = 1 </a:t>
            </a:r>
            <a:r>
              <a:rPr lang="en-US" altLang="en-US" sz="2333" i="1"/>
              <a:t> </a:t>
            </a:r>
          </a:p>
        </p:txBody>
      </p:sp>
      <p:sp>
        <p:nvSpPr>
          <p:cNvPr id="18491" name="Rectangle 59"/>
          <p:cNvSpPr>
            <a:spLocks noChangeArrowheads="1"/>
          </p:cNvSpPr>
          <p:nvPr/>
        </p:nvSpPr>
        <p:spPr bwMode="auto">
          <a:xfrm>
            <a:off x="8043333" y="1524000"/>
            <a:ext cx="1059906" cy="4759444"/>
          </a:xfrm>
          <a:prstGeom prst="rect">
            <a:avLst/>
          </a:prstGeom>
          <a:solidFill>
            <a:srgbClr val="E4DDB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333" i="1"/>
              <a:t>i</a:t>
            </a:r>
            <a:r>
              <a:rPr lang="en-US" altLang="en-US" sz="2333" baseline="30000"/>
              <a:t>0 </a:t>
            </a:r>
            <a:r>
              <a:rPr lang="en-US" altLang="en-US" sz="2333"/>
              <a:t> =   1</a:t>
            </a:r>
          </a:p>
          <a:p>
            <a:r>
              <a:rPr lang="en-US" altLang="en-US" sz="2333" i="1">
                <a:solidFill>
                  <a:srgbClr val="B80D07"/>
                </a:solidFill>
              </a:rPr>
              <a:t>i</a:t>
            </a:r>
            <a:r>
              <a:rPr lang="en-US" altLang="en-US" sz="2333" baseline="30000">
                <a:solidFill>
                  <a:srgbClr val="B80D07"/>
                </a:solidFill>
              </a:rPr>
              <a:t>1 </a:t>
            </a:r>
            <a:r>
              <a:rPr lang="en-US" altLang="en-US" sz="2333">
                <a:solidFill>
                  <a:srgbClr val="B80D07"/>
                </a:solidFill>
              </a:rPr>
              <a:t> =    </a:t>
            </a:r>
            <a:r>
              <a:rPr lang="en-US" altLang="en-US" sz="2333" i="1">
                <a:solidFill>
                  <a:srgbClr val="B80D07"/>
                </a:solidFill>
              </a:rPr>
              <a:t>i</a:t>
            </a:r>
            <a:endParaRPr lang="en-US" altLang="en-US" sz="2333"/>
          </a:p>
          <a:p>
            <a:r>
              <a:rPr lang="en-US" altLang="en-US" sz="2333" i="1">
                <a:solidFill>
                  <a:srgbClr val="060899"/>
                </a:solidFill>
              </a:rPr>
              <a:t>i</a:t>
            </a:r>
            <a:r>
              <a:rPr lang="en-US" altLang="en-US" sz="2333" baseline="30000">
                <a:solidFill>
                  <a:srgbClr val="060899"/>
                </a:solidFill>
              </a:rPr>
              <a:t>2 </a:t>
            </a:r>
            <a:r>
              <a:rPr lang="en-US" altLang="en-US" sz="2333">
                <a:solidFill>
                  <a:srgbClr val="060899"/>
                </a:solidFill>
              </a:rPr>
              <a:t> = –1</a:t>
            </a:r>
            <a:endParaRPr lang="en-US" altLang="en-US" sz="2333"/>
          </a:p>
          <a:p>
            <a:r>
              <a:rPr lang="en-US" altLang="en-US" sz="2333" i="1">
                <a:solidFill>
                  <a:srgbClr val="2F8B20"/>
                </a:solidFill>
              </a:rPr>
              <a:t>i</a:t>
            </a:r>
            <a:r>
              <a:rPr lang="en-US" altLang="en-US" sz="2333" baseline="30000">
                <a:solidFill>
                  <a:srgbClr val="2F8B20"/>
                </a:solidFill>
              </a:rPr>
              <a:t>3 </a:t>
            </a:r>
            <a:r>
              <a:rPr lang="en-US" altLang="en-US" sz="2333">
                <a:solidFill>
                  <a:srgbClr val="2F8B20"/>
                </a:solidFill>
              </a:rPr>
              <a:t> =  –</a:t>
            </a:r>
            <a:r>
              <a:rPr lang="en-US" altLang="en-US" sz="2333" i="1">
                <a:solidFill>
                  <a:srgbClr val="2F8B20"/>
                </a:solidFill>
              </a:rPr>
              <a:t>i</a:t>
            </a:r>
            <a:endParaRPr lang="en-US" altLang="en-US" sz="2333"/>
          </a:p>
          <a:p>
            <a:r>
              <a:rPr lang="en-US" altLang="en-US" sz="2333" i="1"/>
              <a:t>i</a:t>
            </a:r>
            <a:r>
              <a:rPr lang="en-US" altLang="en-US" sz="2333" baseline="30000"/>
              <a:t>4 </a:t>
            </a:r>
            <a:r>
              <a:rPr lang="en-US" altLang="en-US" sz="2333"/>
              <a:t> =   1</a:t>
            </a:r>
          </a:p>
          <a:p>
            <a:r>
              <a:rPr lang="en-US" altLang="en-US" sz="2333" i="1">
                <a:solidFill>
                  <a:srgbClr val="B80D07"/>
                </a:solidFill>
              </a:rPr>
              <a:t>i</a:t>
            </a:r>
            <a:r>
              <a:rPr lang="en-US" altLang="en-US" sz="2333" baseline="30000">
                <a:solidFill>
                  <a:srgbClr val="B80D07"/>
                </a:solidFill>
              </a:rPr>
              <a:t>5 </a:t>
            </a:r>
            <a:r>
              <a:rPr lang="en-US" altLang="en-US" sz="2333">
                <a:solidFill>
                  <a:srgbClr val="B80D07"/>
                </a:solidFill>
              </a:rPr>
              <a:t> =   </a:t>
            </a:r>
            <a:r>
              <a:rPr lang="en-US" altLang="en-US" sz="2333" i="1">
                <a:solidFill>
                  <a:srgbClr val="B80D07"/>
                </a:solidFill>
              </a:rPr>
              <a:t>i</a:t>
            </a:r>
            <a:endParaRPr lang="en-US" altLang="en-US" sz="2333" i="1"/>
          </a:p>
          <a:p>
            <a:r>
              <a:rPr lang="en-US" altLang="en-US" sz="2333" i="1">
                <a:solidFill>
                  <a:srgbClr val="060899"/>
                </a:solidFill>
              </a:rPr>
              <a:t>i</a:t>
            </a:r>
            <a:r>
              <a:rPr lang="en-US" altLang="en-US" sz="2333" baseline="30000">
                <a:solidFill>
                  <a:srgbClr val="060899"/>
                </a:solidFill>
              </a:rPr>
              <a:t>6 </a:t>
            </a:r>
            <a:r>
              <a:rPr lang="en-US" altLang="en-US" sz="2333">
                <a:solidFill>
                  <a:srgbClr val="060899"/>
                </a:solidFill>
              </a:rPr>
              <a:t> = –1</a:t>
            </a:r>
            <a:endParaRPr lang="en-US" altLang="en-US" sz="2333"/>
          </a:p>
          <a:p>
            <a:r>
              <a:rPr lang="en-US" altLang="en-US" sz="2333" i="1">
                <a:solidFill>
                  <a:srgbClr val="2F8B20"/>
                </a:solidFill>
              </a:rPr>
              <a:t>i</a:t>
            </a:r>
            <a:r>
              <a:rPr lang="en-US" altLang="en-US" sz="2333" baseline="30000">
                <a:solidFill>
                  <a:srgbClr val="2F8B20"/>
                </a:solidFill>
              </a:rPr>
              <a:t>7 </a:t>
            </a:r>
            <a:r>
              <a:rPr lang="en-US" altLang="en-US" sz="2333">
                <a:solidFill>
                  <a:srgbClr val="2F8B20"/>
                </a:solidFill>
              </a:rPr>
              <a:t> = –</a:t>
            </a:r>
            <a:r>
              <a:rPr lang="en-US" altLang="en-US" sz="2333" i="1">
                <a:solidFill>
                  <a:srgbClr val="2F8B20"/>
                </a:solidFill>
              </a:rPr>
              <a:t>i</a:t>
            </a:r>
            <a:endParaRPr lang="en-US" altLang="en-US" sz="2333"/>
          </a:p>
          <a:p>
            <a:r>
              <a:rPr lang="en-US" altLang="en-US" sz="2333" i="1"/>
              <a:t>i</a:t>
            </a:r>
            <a:r>
              <a:rPr lang="en-US" altLang="en-US" sz="2333" baseline="30000"/>
              <a:t>8</a:t>
            </a:r>
            <a:r>
              <a:rPr lang="en-US" altLang="en-US" sz="2333"/>
              <a:t>  =  1</a:t>
            </a:r>
          </a:p>
          <a:p>
            <a:r>
              <a:rPr lang="en-US" altLang="en-US" sz="2333" i="1">
                <a:solidFill>
                  <a:srgbClr val="B80D07"/>
                </a:solidFill>
              </a:rPr>
              <a:t>i</a:t>
            </a:r>
            <a:r>
              <a:rPr lang="en-US" altLang="en-US" sz="2333" baseline="30000">
                <a:solidFill>
                  <a:srgbClr val="B80D07"/>
                </a:solidFill>
              </a:rPr>
              <a:t>9 </a:t>
            </a:r>
            <a:r>
              <a:rPr lang="en-US" altLang="en-US" sz="2333">
                <a:solidFill>
                  <a:srgbClr val="B80D07"/>
                </a:solidFill>
              </a:rPr>
              <a:t> =   </a:t>
            </a:r>
            <a:r>
              <a:rPr lang="en-US" altLang="en-US" sz="2333" i="1">
                <a:solidFill>
                  <a:srgbClr val="B80D07"/>
                </a:solidFill>
              </a:rPr>
              <a:t>i</a:t>
            </a:r>
            <a:endParaRPr lang="en-US" altLang="en-US" sz="2333">
              <a:solidFill>
                <a:srgbClr val="B80D07"/>
              </a:solidFill>
            </a:endParaRPr>
          </a:p>
          <a:p>
            <a:r>
              <a:rPr lang="en-US" altLang="en-US" sz="2333" i="1">
                <a:solidFill>
                  <a:srgbClr val="060899"/>
                </a:solidFill>
              </a:rPr>
              <a:t>i</a:t>
            </a:r>
            <a:r>
              <a:rPr lang="en-US" altLang="en-US" sz="2333" baseline="30000">
                <a:solidFill>
                  <a:srgbClr val="060899"/>
                </a:solidFill>
              </a:rPr>
              <a:t>10 </a:t>
            </a:r>
            <a:r>
              <a:rPr lang="en-US" altLang="en-US" sz="2333">
                <a:solidFill>
                  <a:srgbClr val="060899"/>
                </a:solidFill>
              </a:rPr>
              <a:t>= –1</a:t>
            </a:r>
            <a:endParaRPr lang="en-US" altLang="en-US" sz="2333"/>
          </a:p>
          <a:p>
            <a:r>
              <a:rPr lang="en-US" altLang="en-US" sz="2333" i="1">
                <a:solidFill>
                  <a:srgbClr val="2F8B20"/>
                </a:solidFill>
              </a:rPr>
              <a:t>i</a:t>
            </a:r>
            <a:r>
              <a:rPr lang="en-US" altLang="en-US" sz="2333" baseline="30000">
                <a:solidFill>
                  <a:srgbClr val="2F8B20"/>
                </a:solidFill>
              </a:rPr>
              <a:t>11 </a:t>
            </a:r>
            <a:r>
              <a:rPr lang="en-US" altLang="en-US" sz="2333">
                <a:solidFill>
                  <a:srgbClr val="2F8B20"/>
                </a:solidFill>
              </a:rPr>
              <a:t>= –</a:t>
            </a:r>
            <a:r>
              <a:rPr lang="en-US" altLang="en-US" sz="2333" i="1">
                <a:solidFill>
                  <a:srgbClr val="2F8B20"/>
                </a:solidFill>
              </a:rPr>
              <a:t>i</a:t>
            </a:r>
            <a:endParaRPr lang="en-US" altLang="en-US" sz="2333" i="1"/>
          </a:p>
          <a:p>
            <a:r>
              <a:rPr lang="en-US" altLang="en-US" sz="2333" i="1"/>
              <a:t>i</a:t>
            </a:r>
            <a:r>
              <a:rPr lang="en-US" altLang="en-US" sz="2333" baseline="30000"/>
              <a:t>12 </a:t>
            </a:r>
            <a:r>
              <a:rPr lang="en-US" altLang="en-US" sz="2333"/>
              <a:t>= 1</a:t>
            </a:r>
          </a:p>
        </p:txBody>
      </p:sp>
      <p:grpSp>
        <p:nvGrpSpPr>
          <p:cNvPr id="18518" name="Group 86"/>
          <p:cNvGrpSpPr>
            <a:grpSpLocks/>
          </p:cNvGrpSpPr>
          <p:nvPr/>
        </p:nvGrpSpPr>
        <p:grpSpPr bwMode="auto">
          <a:xfrm>
            <a:off x="3492500" y="4762500"/>
            <a:ext cx="4191000" cy="1333500"/>
            <a:chOff x="624" y="3600"/>
            <a:chExt cx="3168" cy="1008"/>
          </a:xfrm>
        </p:grpSpPr>
        <p:sp>
          <p:nvSpPr>
            <p:cNvPr id="16419" name="Rectangle 75"/>
            <p:cNvSpPr>
              <a:spLocks noChangeArrowheads="1"/>
            </p:cNvSpPr>
            <p:nvPr/>
          </p:nvSpPr>
          <p:spPr bwMode="auto">
            <a:xfrm>
              <a:off x="624" y="3600"/>
              <a:ext cx="3168" cy="1008"/>
            </a:xfrm>
            <a:prstGeom prst="rect">
              <a:avLst/>
            </a:prstGeom>
            <a:solidFill>
              <a:srgbClr val="FFBDB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 sz="2000"/>
            </a:p>
          </p:txBody>
        </p:sp>
        <p:sp>
          <p:nvSpPr>
            <p:cNvPr id="16420" name="Rectangle 72"/>
            <p:cNvSpPr>
              <a:spLocks noChangeArrowheads="1"/>
            </p:cNvSpPr>
            <p:nvPr/>
          </p:nvSpPr>
          <p:spPr bwMode="auto">
            <a:xfrm>
              <a:off x="720" y="3600"/>
              <a:ext cx="2880" cy="341"/>
            </a:xfrm>
            <a:prstGeom prst="rect">
              <a:avLst/>
            </a:prstGeom>
            <a:solidFill>
              <a:srgbClr val="FF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/>
                <a:t>What is </a:t>
              </a:r>
              <a:r>
                <a:rPr lang="en-US" altLang="en-US" sz="2333" i="1"/>
                <a:t>i</a:t>
              </a:r>
              <a:r>
                <a:rPr lang="en-US" altLang="en-US" sz="2333" baseline="30000"/>
                <a:t>82 </a:t>
              </a:r>
              <a:r>
                <a:rPr lang="en-US" altLang="en-US" sz="2333"/>
                <a:t>in simplest form?</a:t>
              </a:r>
            </a:p>
          </p:txBody>
        </p:sp>
      </p:grpSp>
      <p:sp>
        <p:nvSpPr>
          <p:cNvPr id="18505" name="Rectangle 73"/>
          <p:cNvSpPr>
            <a:spLocks noChangeArrowheads="1"/>
          </p:cNvSpPr>
          <p:nvPr/>
        </p:nvSpPr>
        <p:spPr bwMode="auto">
          <a:xfrm>
            <a:off x="4544220" y="5230813"/>
            <a:ext cx="3200363" cy="45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333"/>
              <a:t>82 ÷ 4 = 20 remainder 2</a:t>
            </a:r>
          </a:p>
        </p:txBody>
      </p:sp>
      <p:grpSp>
        <p:nvGrpSpPr>
          <p:cNvPr id="18509" name="Group 77"/>
          <p:cNvGrpSpPr>
            <a:grpSpLocks/>
          </p:cNvGrpSpPr>
          <p:nvPr/>
        </p:nvGrpSpPr>
        <p:grpSpPr bwMode="auto">
          <a:xfrm>
            <a:off x="4762500" y="5651515"/>
            <a:ext cx="3022865" cy="473605"/>
            <a:chOff x="1584" y="4255"/>
            <a:chExt cx="2285" cy="358"/>
          </a:xfrm>
        </p:grpSpPr>
        <p:sp>
          <p:nvSpPr>
            <p:cNvPr id="16417" name="Rectangle 74"/>
            <p:cNvSpPr>
              <a:spLocks noChangeArrowheads="1"/>
            </p:cNvSpPr>
            <p:nvPr/>
          </p:nvSpPr>
          <p:spPr bwMode="auto">
            <a:xfrm>
              <a:off x="1866" y="4255"/>
              <a:ext cx="2003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equivalent to i</a:t>
              </a:r>
              <a:r>
                <a:rPr lang="en-US" altLang="en-US" sz="2333" baseline="30000"/>
                <a:t>2</a:t>
              </a:r>
              <a:r>
                <a:rPr lang="en-US" altLang="en-US" sz="2333" i="1"/>
                <a:t> = –</a:t>
              </a:r>
              <a:r>
                <a:rPr lang="en-US" altLang="en-US" sz="2333"/>
                <a:t>1</a:t>
              </a:r>
              <a:endParaRPr lang="en-US" altLang="en-US" sz="2333" i="1"/>
            </a:p>
          </p:txBody>
        </p:sp>
        <p:sp>
          <p:nvSpPr>
            <p:cNvPr id="16418" name="Rectangle 76"/>
            <p:cNvSpPr>
              <a:spLocks noChangeArrowheads="1"/>
            </p:cNvSpPr>
            <p:nvPr/>
          </p:nvSpPr>
          <p:spPr bwMode="auto">
            <a:xfrm>
              <a:off x="1584" y="4272"/>
              <a:ext cx="353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i</a:t>
              </a:r>
              <a:r>
                <a:rPr lang="en-US" altLang="en-US" sz="2333" baseline="30000"/>
                <a:t>82</a:t>
              </a:r>
            </a:p>
          </p:txBody>
        </p:sp>
      </p:grpSp>
      <p:sp>
        <p:nvSpPr>
          <p:cNvPr id="18519" name="Rectangle 87"/>
          <p:cNvSpPr>
            <a:spLocks noChangeArrowheads="1"/>
          </p:cNvSpPr>
          <p:nvPr/>
        </p:nvSpPr>
        <p:spPr bwMode="auto">
          <a:xfrm>
            <a:off x="3841750" y="1984375"/>
            <a:ext cx="367408" cy="45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333" i="1"/>
              <a:t>i</a:t>
            </a:r>
            <a:r>
              <a:rPr lang="en-US" altLang="en-US" sz="2333" baseline="30000"/>
              <a:t>3</a:t>
            </a:r>
          </a:p>
        </p:txBody>
      </p:sp>
      <p:grpSp>
        <p:nvGrpSpPr>
          <p:cNvPr id="18525" name="Group 93"/>
          <p:cNvGrpSpPr>
            <a:grpSpLocks/>
          </p:cNvGrpSpPr>
          <p:nvPr/>
        </p:nvGrpSpPr>
        <p:grpSpPr bwMode="auto">
          <a:xfrm>
            <a:off x="3810002" y="2476501"/>
            <a:ext cx="623094" cy="2241021"/>
            <a:chOff x="864" y="1872"/>
            <a:chExt cx="471" cy="1694"/>
          </a:xfrm>
        </p:grpSpPr>
        <p:sp>
          <p:nvSpPr>
            <p:cNvPr id="16412" name="Rectangle 46"/>
            <p:cNvSpPr>
              <a:spLocks noChangeArrowheads="1"/>
            </p:cNvSpPr>
            <p:nvPr/>
          </p:nvSpPr>
          <p:spPr bwMode="auto">
            <a:xfrm>
              <a:off x="872" y="1872"/>
              <a:ext cx="463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i</a:t>
              </a:r>
              <a:r>
                <a:rPr lang="en-US" altLang="en-US" sz="2333" baseline="30000"/>
                <a:t>4</a:t>
              </a:r>
              <a:r>
                <a:rPr lang="en-US" altLang="en-US" sz="2333" i="1"/>
                <a:t> =</a:t>
              </a:r>
            </a:p>
          </p:txBody>
        </p:sp>
        <p:sp>
          <p:nvSpPr>
            <p:cNvPr id="16413" name="Rectangle 53"/>
            <p:cNvSpPr>
              <a:spLocks noChangeArrowheads="1"/>
            </p:cNvSpPr>
            <p:nvPr/>
          </p:nvSpPr>
          <p:spPr bwMode="auto">
            <a:xfrm>
              <a:off x="872" y="2553"/>
              <a:ext cx="463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i</a:t>
              </a:r>
              <a:r>
                <a:rPr lang="en-US" altLang="en-US" sz="2333" baseline="30000"/>
                <a:t>6</a:t>
              </a:r>
              <a:r>
                <a:rPr lang="en-US" altLang="en-US" sz="2333" i="1"/>
                <a:t> =</a:t>
              </a:r>
            </a:p>
          </p:txBody>
        </p:sp>
        <p:sp>
          <p:nvSpPr>
            <p:cNvPr id="16414" name="Rectangle 57"/>
            <p:cNvSpPr>
              <a:spLocks noChangeArrowheads="1"/>
            </p:cNvSpPr>
            <p:nvPr/>
          </p:nvSpPr>
          <p:spPr bwMode="auto">
            <a:xfrm>
              <a:off x="872" y="3225"/>
              <a:ext cx="463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i</a:t>
              </a:r>
              <a:r>
                <a:rPr lang="en-US" altLang="en-US" sz="2333" baseline="30000"/>
                <a:t>8</a:t>
              </a:r>
              <a:r>
                <a:rPr lang="en-US" altLang="en-US" sz="2333" i="1"/>
                <a:t> =</a:t>
              </a:r>
            </a:p>
          </p:txBody>
        </p:sp>
        <p:sp>
          <p:nvSpPr>
            <p:cNvPr id="16415" name="Rectangle 89"/>
            <p:cNvSpPr>
              <a:spLocks noChangeArrowheads="1"/>
            </p:cNvSpPr>
            <p:nvPr/>
          </p:nvSpPr>
          <p:spPr bwMode="auto">
            <a:xfrm>
              <a:off x="864" y="2217"/>
              <a:ext cx="278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i</a:t>
              </a:r>
              <a:r>
                <a:rPr lang="en-US" altLang="en-US" sz="2333" baseline="30000"/>
                <a:t>5</a:t>
              </a:r>
            </a:p>
          </p:txBody>
        </p:sp>
        <p:sp>
          <p:nvSpPr>
            <p:cNvPr id="16416" name="Rectangle 90"/>
            <p:cNvSpPr>
              <a:spLocks noChangeArrowheads="1"/>
            </p:cNvSpPr>
            <p:nvPr/>
          </p:nvSpPr>
          <p:spPr bwMode="auto">
            <a:xfrm>
              <a:off x="874" y="2880"/>
              <a:ext cx="278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i</a:t>
              </a:r>
              <a:r>
                <a:rPr lang="en-US" altLang="en-US" sz="2333" baseline="30000"/>
                <a:t>7</a:t>
              </a:r>
            </a:p>
          </p:txBody>
        </p:sp>
      </p:grpSp>
      <p:grpSp>
        <p:nvGrpSpPr>
          <p:cNvPr id="18524" name="Group 92"/>
          <p:cNvGrpSpPr>
            <a:grpSpLocks/>
          </p:cNvGrpSpPr>
          <p:nvPr/>
        </p:nvGrpSpPr>
        <p:grpSpPr bwMode="auto">
          <a:xfrm>
            <a:off x="6223000" y="762000"/>
            <a:ext cx="3048000" cy="698500"/>
            <a:chOff x="2688" y="576"/>
            <a:chExt cx="2304" cy="528"/>
          </a:xfrm>
        </p:grpSpPr>
        <p:sp>
          <p:nvSpPr>
            <p:cNvPr id="16410" name="Rectangle 91"/>
            <p:cNvSpPr>
              <a:spLocks noChangeArrowheads="1"/>
            </p:cNvSpPr>
            <p:nvPr/>
          </p:nvSpPr>
          <p:spPr bwMode="auto">
            <a:xfrm>
              <a:off x="2688" y="576"/>
              <a:ext cx="2304" cy="528"/>
            </a:xfrm>
            <a:prstGeom prst="rect">
              <a:avLst/>
            </a:prstGeom>
            <a:solidFill>
              <a:srgbClr val="FFEA1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 sz="2000"/>
            </a:p>
          </p:txBody>
        </p:sp>
        <p:graphicFrame>
          <p:nvGraphicFramePr>
            <p:cNvPr id="16411" name="Object 28"/>
            <p:cNvGraphicFramePr>
              <a:graphicFrameLocks noChangeAspect="1"/>
            </p:cNvGraphicFramePr>
            <p:nvPr/>
          </p:nvGraphicFramePr>
          <p:xfrm>
            <a:off x="2806" y="606"/>
            <a:ext cx="1079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Equation" r:id="rId12" imgW="685800" imgH="304800" progId="Equation.3">
                    <p:embed/>
                  </p:oleObj>
                </mc:Choice>
                <mc:Fallback>
                  <p:oleObj name="Equation" r:id="rId12" imgW="685800" imgH="304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6" y="606"/>
                          <a:ext cx="1079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8757709" y="903553"/>
            <a:ext cx="482824" cy="45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333"/>
              <a:t>–1</a:t>
            </a:r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7917657" y="878417"/>
            <a:ext cx="761747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667" i="1"/>
              <a:t>i</a:t>
            </a:r>
            <a:r>
              <a:rPr lang="en-US" altLang="en-US" sz="2667" baseline="30000"/>
              <a:t>2   </a:t>
            </a:r>
            <a:r>
              <a:rPr lang="en-US" altLang="en-US" sz="2667"/>
              <a:t>=</a:t>
            </a:r>
            <a:endParaRPr lang="en-US" altLang="en-US" sz="2667" i="1"/>
          </a:p>
        </p:txBody>
      </p:sp>
      <p:sp>
        <p:nvSpPr>
          <p:cNvPr id="18528" name="AutoShape 96"/>
          <p:cNvSpPr>
            <a:spLocks noChangeArrowheads="1"/>
          </p:cNvSpPr>
          <p:nvPr/>
        </p:nvSpPr>
        <p:spPr bwMode="auto">
          <a:xfrm>
            <a:off x="8588375" y="1508125"/>
            <a:ext cx="571500" cy="1476375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B80D0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000"/>
          </a:p>
        </p:txBody>
      </p:sp>
      <p:sp>
        <p:nvSpPr>
          <p:cNvPr id="18529" name="AutoShape 97"/>
          <p:cNvSpPr>
            <a:spLocks noChangeArrowheads="1"/>
          </p:cNvSpPr>
          <p:nvPr/>
        </p:nvSpPr>
        <p:spPr bwMode="auto">
          <a:xfrm>
            <a:off x="8572500" y="3000375"/>
            <a:ext cx="571500" cy="1349375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B80D0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000"/>
          </a:p>
        </p:txBody>
      </p:sp>
      <p:sp>
        <p:nvSpPr>
          <p:cNvPr id="18530" name="AutoShape 98"/>
          <p:cNvSpPr>
            <a:spLocks noChangeArrowheads="1"/>
          </p:cNvSpPr>
          <p:nvPr/>
        </p:nvSpPr>
        <p:spPr bwMode="auto">
          <a:xfrm>
            <a:off x="8572500" y="4381500"/>
            <a:ext cx="571500" cy="1476375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B80D0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907076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8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8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8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8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8" grpId="0" build="p" autoUpdateAnimBg="0"/>
      <p:bldP spid="18459" grpId="0" build="p" autoUpdateAnimBg="0"/>
      <p:bldP spid="18481" grpId="0" build="p" autoUpdateAnimBg="0"/>
      <p:bldP spid="18486" grpId="0" build="p" autoUpdateAnimBg="0"/>
      <p:bldP spid="18490" grpId="0" build="p" autoUpdateAnimBg="0"/>
      <p:bldP spid="18491" grpId="0" animBg="1" autoUpdateAnimBg="0"/>
      <p:bldP spid="18505" grpId="0" build="p" autoUpdateAnimBg="0"/>
      <p:bldP spid="18519" grpId="0" build="p" autoUpdateAnimBg="0"/>
      <p:bldP spid="18461" grpId="0" build="p" autoUpdateAnimBg="0"/>
      <p:bldP spid="18462" grpId="0" build="p" autoUpdateAnimBg="0"/>
      <p:bldP spid="18528" grpId="0" animBg="1"/>
      <p:bldP spid="18529" grpId="0" animBg="1"/>
      <p:bldP spid="185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0" y="240771"/>
            <a:ext cx="5842000" cy="444500"/>
          </a:xfrm>
          <a:gradFill rotWithShape="0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path path="shape">
              <a:fillToRect l="50000" t="50000" r="50000" b="50000"/>
            </a:path>
          </a:gra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333" b="1"/>
              <a:t>Complex Numbers</a:t>
            </a:r>
          </a:p>
        </p:txBody>
      </p:sp>
      <p:grpSp>
        <p:nvGrpSpPr>
          <p:cNvPr id="18435" name="Group 56"/>
          <p:cNvGrpSpPr>
            <a:grpSpLocks/>
          </p:cNvGrpSpPr>
          <p:nvPr/>
        </p:nvGrpSpPr>
        <p:grpSpPr bwMode="auto">
          <a:xfrm>
            <a:off x="3492500" y="762000"/>
            <a:ext cx="5778500" cy="1524000"/>
            <a:chOff x="642" y="576"/>
            <a:chExt cx="4272" cy="1152"/>
          </a:xfrm>
        </p:grpSpPr>
        <p:sp>
          <p:nvSpPr>
            <p:cNvPr id="18456" name="Rectangle 32"/>
            <p:cNvSpPr>
              <a:spLocks noChangeArrowheads="1"/>
            </p:cNvSpPr>
            <p:nvPr/>
          </p:nvSpPr>
          <p:spPr bwMode="auto">
            <a:xfrm>
              <a:off x="642" y="576"/>
              <a:ext cx="4272" cy="1152"/>
            </a:xfrm>
            <a:prstGeom prst="rect">
              <a:avLst/>
            </a:prstGeom>
            <a:solidFill>
              <a:srgbClr val="FFBDB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 sz="2000"/>
            </a:p>
          </p:txBody>
        </p:sp>
        <p:sp>
          <p:nvSpPr>
            <p:cNvPr id="18457" name="Rectangle 33"/>
            <p:cNvSpPr>
              <a:spLocks noChangeArrowheads="1"/>
            </p:cNvSpPr>
            <p:nvPr/>
          </p:nvSpPr>
          <p:spPr bwMode="auto">
            <a:xfrm>
              <a:off x="642" y="604"/>
              <a:ext cx="1157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BD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/>
                <a:t>Definition:</a:t>
              </a:r>
            </a:p>
          </p:txBody>
        </p:sp>
      </p:grpSp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3492500" y="797720"/>
            <a:ext cx="5862374" cy="1528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333"/>
              <a:t>                    A complex number is </a:t>
            </a:r>
          </a:p>
          <a:p>
            <a:r>
              <a:rPr lang="en-US" altLang="en-US" sz="2333"/>
              <a:t>any number that can be expressed in the </a:t>
            </a:r>
          </a:p>
          <a:p>
            <a:r>
              <a:rPr lang="en-US" altLang="en-US" sz="2333"/>
              <a:t>form </a:t>
            </a:r>
            <a:r>
              <a:rPr lang="en-US" altLang="en-US" sz="2333" i="1"/>
              <a:t>a + bi</a:t>
            </a:r>
            <a:r>
              <a:rPr lang="en-US" altLang="en-US" sz="2333"/>
              <a:t>, where </a:t>
            </a:r>
            <a:r>
              <a:rPr lang="en-US" altLang="en-US" sz="2333" i="1"/>
              <a:t>a</a:t>
            </a:r>
            <a:r>
              <a:rPr lang="en-US" altLang="en-US" sz="2333"/>
              <a:t> and </a:t>
            </a:r>
            <a:r>
              <a:rPr lang="en-US" altLang="en-US" sz="2333" i="1"/>
              <a:t>b</a:t>
            </a:r>
            <a:r>
              <a:rPr lang="en-US" altLang="en-US" sz="2333"/>
              <a:t> are real numbers </a:t>
            </a:r>
          </a:p>
          <a:p>
            <a:r>
              <a:rPr lang="en-US" altLang="en-US" sz="2333"/>
              <a:t>and </a:t>
            </a:r>
            <a:r>
              <a:rPr lang="en-US" altLang="en-US" sz="2333" i="1"/>
              <a:t>i </a:t>
            </a:r>
            <a:r>
              <a:rPr lang="en-US" altLang="en-US" sz="2333"/>
              <a:t>is the imaginary unit. </a:t>
            </a:r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5715000" y="2336271"/>
            <a:ext cx="108876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3000" i="1"/>
              <a:t>a + bi</a:t>
            </a:r>
          </a:p>
        </p:txBody>
      </p:sp>
      <p:grpSp>
        <p:nvGrpSpPr>
          <p:cNvPr id="20538" name="Group 58"/>
          <p:cNvGrpSpPr>
            <a:grpSpLocks/>
          </p:cNvGrpSpPr>
          <p:nvPr/>
        </p:nvGrpSpPr>
        <p:grpSpPr bwMode="auto">
          <a:xfrm>
            <a:off x="6604000" y="2794000"/>
            <a:ext cx="2279385" cy="1165489"/>
            <a:chOff x="2976" y="2112"/>
            <a:chExt cx="1723" cy="881"/>
          </a:xfrm>
        </p:grpSpPr>
        <p:sp>
          <p:nvSpPr>
            <p:cNvPr id="18454" name="Rectangle 48"/>
            <p:cNvSpPr>
              <a:spLocks noChangeArrowheads="1"/>
            </p:cNvSpPr>
            <p:nvPr/>
          </p:nvSpPr>
          <p:spPr bwMode="auto">
            <a:xfrm>
              <a:off x="3120" y="2380"/>
              <a:ext cx="1579" cy="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pure imaginary</a:t>
              </a:r>
            </a:p>
            <a:p>
              <a:r>
                <a:rPr lang="en-US" altLang="en-US" sz="2333" i="1"/>
                <a:t>number</a:t>
              </a:r>
            </a:p>
          </p:txBody>
        </p:sp>
        <p:sp>
          <p:nvSpPr>
            <p:cNvPr id="18455" name="Line 51"/>
            <p:cNvSpPr>
              <a:spLocks noChangeShapeType="1"/>
            </p:cNvSpPr>
            <p:nvPr/>
          </p:nvSpPr>
          <p:spPr bwMode="auto">
            <a:xfrm flipH="1" flipV="1">
              <a:off x="2976" y="2112"/>
              <a:ext cx="192" cy="28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</p:grpSp>
      <p:grpSp>
        <p:nvGrpSpPr>
          <p:cNvPr id="20539" name="Group 59"/>
          <p:cNvGrpSpPr>
            <a:grpSpLocks/>
          </p:cNvGrpSpPr>
          <p:nvPr/>
        </p:nvGrpSpPr>
        <p:grpSpPr bwMode="auto">
          <a:xfrm>
            <a:off x="3492500" y="4127500"/>
            <a:ext cx="5671344" cy="1778000"/>
            <a:chOff x="624" y="3120"/>
            <a:chExt cx="4287" cy="1104"/>
          </a:xfrm>
        </p:grpSpPr>
        <p:sp>
          <p:nvSpPr>
            <p:cNvPr id="18452" name="Rectangle 55"/>
            <p:cNvSpPr>
              <a:spLocks noChangeArrowheads="1"/>
            </p:cNvSpPr>
            <p:nvPr/>
          </p:nvSpPr>
          <p:spPr bwMode="auto">
            <a:xfrm>
              <a:off x="624" y="3120"/>
              <a:ext cx="4272" cy="1104"/>
            </a:xfrm>
            <a:prstGeom prst="rect">
              <a:avLst/>
            </a:prstGeom>
            <a:solidFill>
              <a:srgbClr val="FFEA1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 sz="2000"/>
            </a:p>
          </p:txBody>
        </p:sp>
        <p:sp>
          <p:nvSpPr>
            <p:cNvPr id="18453" name="Rectangle 52"/>
            <p:cNvSpPr>
              <a:spLocks noChangeArrowheads="1"/>
            </p:cNvSpPr>
            <p:nvPr/>
          </p:nvSpPr>
          <p:spPr bwMode="auto">
            <a:xfrm>
              <a:off x="717" y="3152"/>
              <a:ext cx="4194" cy="5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Any number can be expressed as a complex</a:t>
              </a:r>
            </a:p>
            <a:p>
              <a:r>
                <a:rPr lang="en-US" altLang="en-US" sz="2333" i="1"/>
                <a:t>number:</a:t>
              </a:r>
            </a:p>
          </p:txBody>
        </p:sp>
      </p:grpSp>
      <p:sp>
        <p:nvSpPr>
          <p:cNvPr id="20533" name="Rectangle 53"/>
          <p:cNvSpPr>
            <a:spLocks noChangeArrowheads="1"/>
          </p:cNvSpPr>
          <p:nvPr/>
        </p:nvSpPr>
        <p:spPr bwMode="auto">
          <a:xfrm>
            <a:off x="5715000" y="4635500"/>
            <a:ext cx="1356462" cy="45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333"/>
              <a:t>7</a:t>
            </a:r>
            <a:r>
              <a:rPr lang="en-US" altLang="en-US" sz="2333" i="1"/>
              <a:t> + </a:t>
            </a:r>
            <a:r>
              <a:rPr lang="en-US" altLang="en-US" sz="2333"/>
              <a:t>0</a:t>
            </a:r>
            <a:r>
              <a:rPr lang="en-US" altLang="en-US" sz="2333" i="1"/>
              <a:t>i = </a:t>
            </a:r>
            <a:r>
              <a:rPr lang="en-US" altLang="en-US" sz="2333"/>
              <a:t>7</a:t>
            </a:r>
            <a:endParaRPr lang="en-US" altLang="en-US" sz="2333" i="1"/>
          </a:p>
        </p:txBody>
      </p:sp>
      <p:sp>
        <p:nvSpPr>
          <p:cNvPr id="20534" name="Rectangle 54"/>
          <p:cNvSpPr>
            <a:spLocks noChangeArrowheads="1"/>
          </p:cNvSpPr>
          <p:nvPr/>
        </p:nvSpPr>
        <p:spPr bwMode="auto">
          <a:xfrm>
            <a:off x="5715000" y="5409407"/>
            <a:ext cx="1439818" cy="45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333"/>
              <a:t>0</a:t>
            </a:r>
            <a:r>
              <a:rPr lang="en-US" altLang="en-US" sz="2333" i="1"/>
              <a:t> + </a:t>
            </a:r>
            <a:r>
              <a:rPr lang="en-US" altLang="en-US" sz="2333"/>
              <a:t>2</a:t>
            </a:r>
            <a:r>
              <a:rPr lang="en-US" altLang="en-US" sz="2333" i="1"/>
              <a:t>i = </a:t>
            </a:r>
            <a:r>
              <a:rPr lang="en-US" altLang="en-US" sz="2333"/>
              <a:t>2</a:t>
            </a:r>
            <a:r>
              <a:rPr lang="en-US" altLang="en-US" sz="2333" i="1"/>
              <a:t>i</a:t>
            </a:r>
          </a:p>
        </p:txBody>
      </p:sp>
      <p:grpSp>
        <p:nvGrpSpPr>
          <p:cNvPr id="20541" name="Group 61"/>
          <p:cNvGrpSpPr>
            <a:grpSpLocks/>
          </p:cNvGrpSpPr>
          <p:nvPr/>
        </p:nvGrpSpPr>
        <p:grpSpPr bwMode="auto">
          <a:xfrm>
            <a:off x="4064000" y="2730497"/>
            <a:ext cx="2286000" cy="869156"/>
            <a:chOff x="1056" y="2064"/>
            <a:chExt cx="1728" cy="657"/>
          </a:xfrm>
        </p:grpSpPr>
        <p:sp>
          <p:nvSpPr>
            <p:cNvPr id="18449" name="Rectangle 49"/>
            <p:cNvSpPr>
              <a:spLocks noChangeArrowheads="1"/>
            </p:cNvSpPr>
            <p:nvPr/>
          </p:nvSpPr>
          <p:spPr bwMode="auto">
            <a:xfrm>
              <a:off x="1056" y="2380"/>
              <a:ext cx="1379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real numbers</a:t>
              </a:r>
            </a:p>
          </p:txBody>
        </p:sp>
        <p:sp>
          <p:nvSpPr>
            <p:cNvPr id="18450" name="Line 50"/>
            <p:cNvSpPr>
              <a:spLocks noChangeShapeType="1"/>
            </p:cNvSpPr>
            <p:nvPr/>
          </p:nvSpPr>
          <p:spPr bwMode="auto">
            <a:xfrm flipV="1">
              <a:off x="2160" y="2112"/>
              <a:ext cx="192" cy="3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8451" name="Line 60"/>
            <p:cNvSpPr>
              <a:spLocks noChangeShapeType="1"/>
            </p:cNvSpPr>
            <p:nvPr/>
          </p:nvSpPr>
          <p:spPr bwMode="auto">
            <a:xfrm flipV="1">
              <a:off x="2160" y="2064"/>
              <a:ext cx="624" cy="38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</p:grpSp>
      <p:grpSp>
        <p:nvGrpSpPr>
          <p:cNvPr id="20547" name="Group 67"/>
          <p:cNvGrpSpPr>
            <a:grpSpLocks/>
          </p:cNvGrpSpPr>
          <p:nvPr/>
        </p:nvGrpSpPr>
        <p:grpSpPr bwMode="auto">
          <a:xfrm>
            <a:off x="5840677" y="4953000"/>
            <a:ext cx="738187" cy="508000"/>
            <a:chOff x="2399" y="3744"/>
            <a:chExt cx="558" cy="384"/>
          </a:xfrm>
        </p:grpSpPr>
        <p:sp>
          <p:nvSpPr>
            <p:cNvPr id="18444" name="Rectangle 62"/>
            <p:cNvSpPr>
              <a:spLocks noChangeArrowheads="1"/>
            </p:cNvSpPr>
            <p:nvPr/>
          </p:nvSpPr>
          <p:spPr bwMode="auto">
            <a:xfrm>
              <a:off x="2399" y="3802"/>
              <a:ext cx="558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B80D07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833" i="1">
                  <a:solidFill>
                    <a:srgbClr val="B80D07"/>
                  </a:solidFill>
                </a:rPr>
                <a:t>a + bi</a:t>
              </a:r>
            </a:p>
          </p:txBody>
        </p:sp>
        <p:sp>
          <p:nvSpPr>
            <p:cNvPr id="18445" name="Line 63"/>
            <p:cNvSpPr>
              <a:spLocks noChangeShapeType="1"/>
            </p:cNvSpPr>
            <p:nvPr/>
          </p:nvSpPr>
          <p:spPr bwMode="auto">
            <a:xfrm flipH="1" flipV="1">
              <a:off x="2424" y="3744"/>
              <a:ext cx="72" cy="144"/>
            </a:xfrm>
            <a:prstGeom prst="line">
              <a:avLst/>
            </a:prstGeom>
            <a:noFill/>
            <a:ln w="9525">
              <a:solidFill>
                <a:srgbClr val="B80D0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8446" name="Line 64"/>
            <p:cNvSpPr>
              <a:spLocks noChangeShapeType="1"/>
            </p:cNvSpPr>
            <p:nvPr/>
          </p:nvSpPr>
          <p:spPr bwMode="auto">
            <a:xfrm flipH="1">
              <a:off x="2448" y="4032"/>
              <a:ext cx="48" cy="96"/>
            </a:xfrm>
            <a:prstGeom prst="line">
              <a:avLst/>
            </a:prstGeom>
            <a:noFill/>
            <a:ln w="9525">
              <a:solidFill>
                <a:srgbClr val="B80D0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8447" name="Line 65"/>
            <p:cNvSpPr>
              <a:spLocks noChangeShapeType="1"/>
            </p:cNvSpPr>
            <p:nvPr/>
          </p:nvSpPr>
          <p:spPr bwMode="auto">
            <a:xfrm flipV="1">
              <a:off x="2784" y="3744"/>
              <a:ext cx="0" cy="96"/>
            </a:xfrm>
            <a:prstGeom prst="line">
              <a:avLst/>
            </a:prstGeom>
            <a:noFill/>
            <a:ln w="9525">
              <a:solidFill>
                <a:srgbClr val="B80D0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8448" name="Line 66"/>
            <p:cNvSpPr>
              <a:spLocks noChangeShapeType="1"/>
            </p:cNvSpPr>
            <p:nvPr/>
          </p:nvSpPr>
          <p:spPr bwMode="auto">
            <a:xfrm>
              <a:off x="2784" y="4027"/>
              <a:ext cx="0" cy="96"/>
            </a:xfrm>
            <a:prstGeom prst="line">
              <a:avLst/>
            </a:prstGeom>
            <a:noFill/>
            <a:ln w="9525">
              <a:solidFill>
                <a:srgbClr val="B80D0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</p:grpSp>
    </p:spTree>
    <p:extLst>
      <p:ext uri="{BB962C8B-B14F-4D97-AF65-F5344CB8AC3E}">
        <p14:creationId xmlns:p14="http://schemas.microsoft.com/office/powerpoint/2010/main" val="3487279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6" presetClass="entr" presetSubtype="4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2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6" grpId="0" build="p" autoUpdateAnimBg="0"/>
      <p:bldP spid="20527" grpId="0" build="p" autoUpdateAnimBg="0"/>
      <p:bldP spid="20533" grpId="0" build="p" autoUpdateAnimBg="0"/>
      <p:bldP spid="2053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73" name="Group 65"/>
          <p:cNvGrpSpPr>
            <a:grpSpLocks/>
          </p:cNvGrpSpPr>
          <p:nvPr/>
        </p:nvGrpSpPr>
        <p:grpSpPr bwMode="auto">
          <a:xfrm>
            <a:off x="3175000" y="825501"/>
            <a:ext cx="6286500" cy="5013854"/>
            <a:chOff x="384" y="624"/>
            <a:chExt cx="4752" cy="3790"/>
          </a:xfrm>
        </p:grpSpPr>
        <p:sp>
          <p:nvSpPr>
            <p:cNvPr id="19497" name="Rectangle 57"/>
            <p:cNvSpPr>
              <a:spLocks noChangeAspect="1" noChangeArrowheads="1"/>
            </p:cNvSpPr>
            <p:nvPr/>
          </p:nvSpPr>
          <p:spPr bwMode="auto">
            <a:xfrm>
              <a:off x="384" y="624"/>
              <a:ext cx="4752" cy="3790"/>
            </a:xfrm>
            <a:prstGeom prst="rect">
              <a:avLst/>
            </a:prstGeom>
            <a:solidFill>
              <a:srgbClr val="FFEA1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 sz="2000"/>
            </a:p>
          </p:txBody>
        </p:sp>
        <p:sp>
          <p:nvSpPr>
            <p:cNvPr id="19498" name="Rectangle 59"/>
            <p:cNvSpPr>
              <a:spLocks noChangeArrowheads="1"/>
            </p:cNvSpPr>
            <p:nvPr/>
          </p:nvSpPr>
          <p:spPr bwMode="auto">
            <a:xfrm>
              <a:off x="1925" y="679"/>
              <a:ext cx="1956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/>
                <a:t>Complex Numbers</a:t>
              </a:r>
            </a:p>
          </p:txBody>
        </p:sp>
      </p:grpSp>
      <p:grpSp>
        <p:nvGrpSpPr>
          <p:cNvPr id="17448" name="Group 40"/>
          <p:cNvGrpSpPr>
            <a:grpSpLocks/>
          </p:cNvGrpSpPr>
          <p:nvPr/>
        </p:nvGrpSpPr>
        <p:grpSpPr bwMode="auto">
          <a:xfrm>
            <a:off x="3746500" y="1457854"/>
            <a:ext cx="4953000" cy="3683000"/>
            <a:chOff x="864" y="624"/>
            <a:chExt cx="3744" cy="2784"/>
          </a:xfrm>
        </p:grpSpPr>
        <p:sp>
          <p:nvSpPr>
            <p:cNvPr id="19495" name="Rectangle 12"/>
            <p:cNvSpPr>
              <a:spLocks noChangeArrowheads="1"/>
            </p:cNvSpPr>
            <p:nvPr/>
          </p:nvSpPr>
          <p:spPr bwMode="auto">
            <a:xfrm>
              <a:off x="1008" y="624"/>
              <a:ext cx="3600" cy="2784"/>
            </a:xfrm>
            <a:prstGeom prst="rect">
              <a:avLst/>
            </a:prstGeom>
            <a:gradFill rotWithShape="0">
              <a:gsLst>
                <a:gs pos="0">
                  <a:srgbClr val="B80D07"/>
                </a:gs>
                <a:gs pos="50000">
                  <a:srgbClr val="060899"/>
                </a:gs>
                <a:gs pos="100000">
                  <a:srgbClr val="B80D07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 sz="2000"/>
            </a:p>
          </p:txBody>
        </p:sp>
        <p:sp>
          <p:nvSpPr>
            <p:cNvPr id="19496" name="Text Box 13"/>
            <p:cNvSpPr txBox="1">
              <a:spLocks noChangeArrowheads="1"/>
            </p:cNvSpPr>
            <p:nvPr/>
          </p:nvSpPr>
          <p:spPr bwMode="auto">
            <a:xfrm>
              <a:off x="864" y="666"/>
              <a:ext cx="2112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B80D07"/>
                      </a:gs>
                      <a:gs pos="50000">
                        <a:srgbClr val="060899"/>
                      </a:gs>
                      <a:gs pos="100000">
                        <a:srgbClr val="B80D07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333">
                  <a:solidFill>
                    <a:schemeClr val="bg1"/>
                  </a:solidFill>
                  <a:latin typeface="Times New Roman" panose="02020603050405020304" pitchFamily="18" charset="0"/>
                </a:rPr>
                <a:t>Real Numbers</a:t>
              </a:r>
              <a:endParaRPr lang="en-US" altLang="en-US" sz="2333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422" name="Group 14"/>
          <p:cNvGrpSpPr>
            <a:grpSpLocks/>
          </p:cNvGrpSpPr>
          <p:nvPr/>
        </p:nvGrpSpPr>
        <p:grpSpPr bwMode="auto">
          <a:xfrm>
            <a:off x="5464969" y="1584854"/>
            <a:ext cx="3111500" cy="3429000"/>
            <a:chOff x="1635" y="720"/>
            <a:chExt cx="2352" cy="2592"/>
          </a:xfrm>
        </p:grpSpPr>
        <p:sp>
          <p:nvSpPr>
            <p:cNvPr id="19493" name="Oval 15"/>
            <p:cNvSpPr>
              <a:spLocks noChangeArrowheads="1"/>
            </p:cNvSpPr>
            <p:nvPr/>
          </p:nvSpPr>
          <p:spPr bwMode="auto">
            <a:xfrm>
              <a:off x="1635" y="720"/>
              <a:ext cx="2352" cy="2592"/>
            </a:xfrm>
            <a:prstGeom prst="ellipse">
              <a:avLst/>
            </a:prstGeom>
            <a:solidFill>
              <a:srgbClr val="000099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 sz="2000"/>
            </a:p>
          </p:txBody>
        </p:sp>
        <p:sp>
          <p:nvSpPr>
            <p:cNvPr id="19494" name="Text Box 16"/>
            <p:cNvSpPr txBox="1">
              <a:spLocks noChangeArrowheads="1"/>
            </p:cNvSpPr>
            <p:nvPr/>
          </p:nvSpPr>
          <p:spPr bwMode="auto">
            <a:xfrm>
              <a:off x="2208" y="748"/>
              <a:ext cx="1200" cy="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333">
                  <a:solidFill>
                    <a:srgbClr val="FFFFFF"/>
                  </a:solidFill>
                  <a:latin typeface="Times New Roman" panose="02020603050405020304" pitchFamily="18" charset="0"/>
                </a:rPr>
                <a:t>Rational Numbers</a:t>
              </a:r>
              <a:endParaRPr lang="en-US" altLang="en-US" sz="2333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426" name="Group 18"/>
          <p:cNvGrpSpPr>
            <a:grpSpLocks/>
          </p:cNvGrpSpPr>
          <p:nvPr/>
        </p:nvGrpSpPr>
        <p:grpSpPr bwMode="auto">
          <a:xfrm>
            <a:off x="5524500" y="2410354"/>
            <a:ext cx="2984500" cy="2476500"/>
            <a:chOff x="1680" y="1344"/>
            <a:chExt cx="2256" cy="1872"/>
          </a:xfrm>
        </p:grpSpPr>
        <p:sp>
          <p:nvSpPr>
            <p:cNvPr id="17427" name="Oval 19"/>
            <p:cNvSpPr>
              <a:spLocks noChangeArrowheads="1"/>
            </p:cNvSpPr>
            <p:nvPr/>
          </p:nvSpPr>
          <p:spPr bwMode="auto">
            <a:xfrm>
              <a:off x="1680" y="1344"/>
              <a:ext cx="2256" cy="1872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500">
                <a:latin typeface="Times" charset="0"/>
              </a:endParaRPr>
            </a:p>
          </p:txBody>
        </p:sp>
        <p:sp>
          <p:nvSpPr>
            <p:cNvPr id="19492" name="Text Box 20"/>
            <p:cNvSpPr txBox="1">
              <a:spLocks noChangeArrowheads="1"/>
            </p:cNvSpPr>
            <p:nvPr/>
          </p:nvSpPr>
          <p:spPr bwMode="auto">
            <a:xfrm>
              <a:off x="2352" y="1536"/>
              <a:ext cx="912" cy="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333">
                  <a:solidFill>
                    <a:srgbClr val="FFFFFF"/>
                  </a:solidFill>
                  <a:latin typeface="Times New Roman" panose="02020603050405020304" pitchFamily="18" charset="0"/>
                </a:rPr>
                <a:t>Integers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430" name="Group 22"/>
          <p:cNvGrpSpPr>
            <a:grpSpLocks/>
          </p:cNvGrpSpPr>
          <p:nvPr/>
        </p:nvGrpSpPr>
        <p:grpSpPr bwMode="auto">
          <a:xfrm>
            <a:off x="5651500" y="3172354"/>
            <a:ext cx="2730500" cy="1587500"/>
            <a:chOff x="1776" y="1920"/>
            <a:chExt cx="2064" cy="1200"/>
          </a:xfrm>
        </p:grpSpPr>
        <p:sp>
          <p:nvSpPr>
            <p:cNvPr id="19489" name="Oval 23"/>
            <p:cNvSpPr>
              <a:spLocks noChangeArrowheads="1"/>
            </p:cNvSpPr>
            <p:nvPr/>
          </p:nvSpPr>
          <p:spPr bwMode="auto">
            <a:xfrm>
              <a:off x="1776" y="1920"/>
              <a:ext cx="2064" cy="1200"/>
            </a:xfrm>
            <a:prstGeom prst="ellips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9B9BD7"/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 sz="2000"/>
            </a:p>
          </p:txBody>
        </p:sp>
        <p:sp>
          <p:nvSpPr>
            <p:cNvPr id="19490" name="Text Box 24"/>
            <p:cNvSpPr txBox="1">
              <a:spLocks noChangeArrowheads="1"/>
            </p:cNvSpPr>
            <p:nvPr/>
          </p:nvSpPr>
          <p:spPr bwMode="auto">
            <a:xfrm>
              <a:off x="1968" y="2064"/>
              <a:ext cx="1776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333">
                  <a:solidFill>
                    <a:srgbClr val="FFFFFF"/>
                  </a:solidFill>
                  <a:latin typeface="Times New Roman" panose="02020603050405020304" pitchFamily="18" charset="0"/>
                </a:rPr>
                <a:t>Whole Numbers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434" name="Group 26"/>
          <p:cNvGrpSpPr>
            <a:grpSpLocks/>
          </p:cNvGrpSpPr>
          <p:nvPr/>
        </p:nvGrpSpPr>
        <p:grpSpPr bwMode="auto">
          <a:xfrm>
            <a:off x="4000500" y="2219854"/>
            <a:ext cx="1460500" cy="2857500"/>
            <a:chOff x="528" y="864"/>
            <a:chExt cx="1104" cy="2160"/>
          </a:xfrm>
        </p:grpSpPr>
        <p:sp>
          <p:nvSpPr>
            <p:cNvPr id="19487" name="Oval 27"/>
            <p:cNvSpPr>
              <a:spLocks noChangeArrowheads="1"/>
            </p:cNvSpPr>
            <p:nvPr/>
          </p:nvSpPr>
          <p:spPr bwMode="auto">
            <a:xfrm>
              <a:off x="528" y="864"/>
              <a:ext cx="1056" cy="216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 sz="2000"/>
            </a:p>
          </p:txBody>
        </p:sp>
        <p:sp>
          <p:nvSpPr>
            <p:cNvPr id="19488" name="Text Box 28"/>
            <p:cNvSpPr txBox="1">
              <a:spLocks noChangeArrowheads="1"/>
            </p:cNvSpPr>
            <p:nvPr/>
          </p:nvSpPr>
          <p:spPr bwMode="auto">
            <a:xfrm>
              <a:off x="528" y="1632"/>
              <a:ext cx="1104" cy="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333">
                  <a:solidFill>
                    <a:srgbClr val="FFFFFF"/>
                  </a:solidFill>
                  <a:latin typeface="Times New Roman" panose="02020603050405020304" pitchFamily="18" charset="0"/>
                </a:rPr>
                <a:t>Irrational Numbers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442" name="Group 34"/>
          <p:cNvGrpSpPr>
            <a:grpSpLocks/>
          </p:cNvGrpSpPr>
          <p:nvPr/>
        </p:nvGrpSpPr>
        <p:grpSpPr bwMode="auto">
          <a:xfrm>
            <a:off x="5969000" y="3791479"/>
            <a:ext cx="2159000" cy="810948"/>
            <a:chOff x="2016" y="2388"/>
            <a:chExt cx="1632" cy="613"/>
          </a:xfrm>
        </p:grpSpPr>
        <p:sp>
          <p:nvSpPr>
            <p:cNvPr id="19485" name="Oval 35"/>
            <p:cNvSpPr>
              <a:spLocks noChangeArrowheads="1"/>
            </p:cNvSpPr>
            <p:nvPr/>
          </p:nvSpPr>
          <p:spPr bwMode="auto">
            <a:xfrm>
              <a:off x="2016" y="2448"/>
              <a:ext cx="1632" cy="528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 sz="2000"/>
            </a:p>
          </p:txBody>
        </p:sp>
        <p:sp>
          <p:nvSpPr>
            <p:cNvPr id="19486" name="Text Box 36"/>
            <p:cNvSpPr txBox="1">
              <a:spLocks noChangeArrowheads="1"/>
            </p:cNvSpPr>
            <p:nvPr/>
          </p:nvSpPr>
          <p:spPr bwMode="auto">
            <a:xfrm>
              <a:off x="2304" y="2388"/>
              <a:ext cx="1104" cy="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333">
                  <a:latin typeface="Times New Roman" panose="02020603050405020304" pitchFamily="18" charset="0"/>
                </a:rPr>
                <a:t>Counting Numbers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</p:grp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0" y="240771"/>
            <a:ext cx="5842000" cy="444500"/>
          </a:xfrm>
          <a:gradFill rotWithShape="0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path path="shape">
              <a:fillToRect l="50000" t="50000" r="50000" b="50000"/>
            </a:path>
          </a:gra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333" b="1"/>
              <a:t>The Number System</a:t>
            </a:r>
          </a:p>
        </p:txBody>
      </p:sp>
      <p:grpSp>
        <p:nvGrpSpPr>
          <p:cNvPr id="17462" name="Group 54"/>
          <p:cNvGrpSpPr>
            <a:grpSpLocks/>
          </p:cNvGrpSpPr>
          <p:nvPr/>
        </p:nvGrpSpPr>
        <p:grpSpPr bwMode="auto">
          <a:xfrm>
            <a:off x="8762998" y="1902354"/>
            <a:ext cx="693209" cy="2927614"/>
            <a:chOff x="4656" y="1152"/>
            <a:chExt cx="524" cy="2213"/>
          </a:xfrm>
        </p:grpSpPr>
        <p:sp>
          <p:nvSpPr>
            <p:cNvPr id="19479" name="Rectangle 42"/>
            <p:cNvSpPr>
              <a:spLocks noChangeArrowheads="1"/>
            </p:cNvSpPr>
            <p:nvPr/>
          </p:nvSpPr>
          <p:spPr bwMode="auto">
            <a:xfrm>
              <a:off x="4704" y="1728"/>
              <a:ext cx="203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i</a:t>
              </a:r>
            </a:p>
          </p:txBody>
        </p:sp>
        <p:sp>
          <p:nvSpPr>
            <p:cNvPr id="19480" name="Rectangle 43"/>
            <p:cNvSpPr>
              <a:spLocks noChangeArrowheads="1"/>
            </p:cNvSpPr>
            <p:nvPr/>
          </p:nvSpPr>
          <p:spPr bwMode="auto">
            <a:xfrm>
              <a:off x="4656" y="2544"/>
              <a:ext cx="203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i</a:t>
              </a:r>
            </a:p>
          </p:txBody>
        </p:sp>
        <p:sp>
          <p:nvSpPr>
            <p:cNvPr id="19481" name="Rectangle 44"/>
            <p:cNvSpPr>
              <a:spLocks noChangeArrowheads="1"/>
            </p:cNvSpPr>
            <p:nvPr/>
          </p:nvSpPr>
          <p:spPr bwMode="auto">
            <a:xfrm>
              <a:off x="4704" y="1152"/>
              <a:ext cx="203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i</a:t>
              </a:r>
            </a:p>
          </p:txBody>
        </p:sp>
        <p:sp>
          <p:nvSpPr>
            <p:cNvPr id="19482" name="Rectangle 45"/>
            <p:cNvSpPr>
              <a:spLocks noChangeArrowheads="1"/>
            </p:cNvSpPr>
            <p:nvPr/>
          </p:nvSpPr>
          <p:spPr bwMode="auto">
            <a:xfrm>
              <a:off x="4656" y="1968"/>
              <a:ext cx="353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i</a:t>
              </a:r>
              <a:r>
                <a:rPr lang="en-US" altLang="en-US" sz="2333" i="1" baseline="30000"/>
                <a:t>75</a:t>
              </a:r>
              <a:endParaRPr lang="en-US" altLang="en-US" sz="2333" i="1"/>
            </a:p>
          </p:txBody>
        </p:sp>
        <p:sp>
          <p:nvSpPr>
            <p:cNvPr id="19483" name="Rectangle 50"/>
            <p:cNvSpPr>
              <a:spLocks noChangeArrowheads="1"/>
            </p:cNvSpPr>
            <p:nvPr/>
          </p:nvSpPr>
          <p:spPr bwMode="auto">
            <a:xfrm>
              <a:off x="4752" y="2784"/>
              <a:ext cx="428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-i</a:t>
              </a:r>
              <a:r>
                <a:rPr lang="en-US" altLang="en-US" sz="2333" i="1" baseline="30000"/>
                <a:t>47</a:t>
              </a:r>
              <a:endParaRPr lang="en-US" altLang="en-US" sz="2333" i="1"/>
            </a:p>
          </p:txBody>
        </p:sp>
        <p:sp>
          <p:nvSpPr>
            <p:cNvPr id="19484" name="Rectangle 51"/>
            <p:cNvSpPr>
              <a:spLocks noChangeArrowheads="1"/>
            </p:cNvSpPr>
            <p:nvPr/>
          </p:nvSpPr>
          <p:spPr bwMode="auto">
            <a:xfrm>
              <a:off x="4704" y="3024"/>
              <a:ext cx="203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i</a:t>
              </a:r>
            </a:p>
          </p:txBody>
        </p:sp>
      </p:grpSp>
      <p:grpSp>
        <p:nvGrpSpPr>
          <p:cNvPr id="17463" name="Group 55"/>
          <p:cNvGrpSpPr>
            <a:grpSpLocks/>
          </p:cNvGrpSpPr>
          <p:nvPr/>
        </p:nvGrpSpPr>
        <p:grpSpPr bwMode="auto">
          <a:xfrm>
            <a:off x="3556001" y="1457854"/>
            <a:ext cx="431271" cy="3245114"/>
            <a:chOff x="720" y="624"/>
            <a:chExt cx="326" cy="2453"/>
          </a:xfrm>
        </p:grpSpPr>
        <p:sp>
          <p:nvSpPr>
            <p:cNvPr id="19473" name="Rectangle 46"/>
            <p:cNvSpPr>
              <a:spLocks noChangeArrowheads="1"/>
            </p:cNvSpPr>
            <p:nvPr/>
          </p:nvSpPr>
          <p:spPr bwMode="auto">
            <a:xfrm>
              <a:off x="768" y="1200"/>
              <a:ext cx="203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i</a:t>
              </a:r>
            </a:p>
          </p:txBody>
        </p:sp>
        <p:sp>
          <p:nvSpPr>
            <p:cNvPr id="19474" name="Rectangle 47"/>
            <p:cNvSpPr>
              <a:spLocks noChangeArrowheads="1"/>
            </p:cNvSpPr>
            <p:nvPr/>
          </p:nvSpPr>
          <p:spPr bwMode="auto">
            <a:xfrm>
              <a:off x="720" y="2016"/>
              <a:ext cx="278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-i</a:t>
              </a:r>
            </a:p>
          </p:txBody>
        </p:sp>
        <p:sp>
          <p:nvSpPr>
            <p:cNvPr id="19475" name="Rectangle 48"/>
            <p:cNvSpPr>
              <a:spLocks noChangeArrowheads="1"/>
            </p:cNvSpPr>
            <p:nvPr/>
          </p:nvSpPr>
          <p:spPr bwMode="auto">
            <a:xfrm>
              <a:off x="768" y="624"/>
              <a:ext cx="278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-i</a:t>
              </a:r>
            </a:p>
          </p:txBody>
        </p:sp>
        <p:sp>
          <p:nvSpPr>
            <p:cNvPr id="19476" name="Rectangle 49"/>
            <p:cNvSpPr>
              <a:spLocks noChangeArrowheads="1"/>
            </p:cNvSpPr>
            <p:nvPr/>
          </p:nvSpPr>
          <p:spPr bwMode="auto">
            <a:xfrm>
              <a:off x="720" y="1440"/>
              <a:ext cx="278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i</a:t>
              </a:r>
              <a:r>
                <a:rPr lang="en-US" altLang="en-US" sz="2333" i="1" baseline="30000"/>
                <a:t>3</a:t>
              </a:r>
              <a:endParaRPr lang="en-US" altLang="en-US" sz="2333" i="1"/>
            </a:p>
          </p:txBody>
        </p:sp>
        <p:sp>
          <p:nvSpPr>
            <p:cNvPr id="19477" name="Rectangle 52"/>
            <p:cNvSpPr>
              <a:spLocks noChangeArrowheads="1"/>
            </p:cNvSpPr>
            <p:nvPr/>
          </p:nvSpPr>
          <p:spPr bwMode="auto">
            <a:xfrm>
              <a:off x="768" y="2496"/>
              <a:ext cx="278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i</a:t>
              </a:r>
              <a:r>
                <a:rPr lang="en-US" altLang="en-US" sz="2333" i="1" baseline="30000"/>
                <a:t>9</a:t>
              </a:r>
              <a:endParaRPr lang="en-US" altLang="en-US" sz="2333" i="1"/>
            </a:p>
          </p:txBody>
        </p:sp>
        <p:sp>
          <p:nvSpPr>
            <p:cNvPr id="19478" name="Rectangle 53"/>
            <p:cNvSpPr>
              <a:spLocks noChangeArrowheads="1"/>
            </p:cNvSpPr>
            <p:nvPr/>
          </p:nvSpPr>
          <p:spPr bwMode="auto">
            <a:xfrm>
              <a:off x="720" y="2736"/>
              <a:ext cx="203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2333" i="1"/>
                <a:t>i</a:t>
              </a:r>
            </a:p>
          </p:txBody>
        </p:sp>
      </p:grpSp>
      <p:sp>
        <p:nvSpPr>
          <p:cNvPr id="17468" name="Rectangle 60"/>
          <p:cNvSpPr>
            <a:spLocks noChangeArrowheads="1"/>
          </p:cNvSpPr>
          <p:nvPr/>
        </p:nvSpPr>
        <p:spPr bwMode="auto">
          <a:xfrm>
            <a:off x="4254501" y="5267854"/>
            <a:ext cx="886781" cy="45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333"/>
              <a:t>2 + 3</a:t>
            </a:r>
            <a:r>
              <a:rPr lang="en-US" altLang="en-US" sz="2333" i="1"/>
              <a:t>i</a:t>
            </a:r>
            <a:endParaRPr lang="en-US" altLang="en-US" sz="2333"/>
          </a:p>
        </p:txBody>
      </p:sp>
      <p:sp>
        <p:nvSpPr>
          <p:cNvPr id="17469" name="Rectangle 61"/>
          <p:cNvSpPr>
            <a:spLocks noChangeArrowheads="1"/>
          </p:cNvSpPr>
          <p:nvPr/>
        </p:nvSpPr>
        <p:spPr bwMode="auto">
          <a:xfrm>
            <a:off x="7581636" y="5267854"/>
            <a:ext cx="965329" cy="45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333"/>
              <a:t>-6 – 3</a:t>
            </a:r>
            <a:r>
              <a:rPr lang="en-US" altLang="en-US" sz="2333" i="1"/>
              <a:t>i</a:t>
            </a:r>
            <a:endParaRPr lang="en-US" altLang="en-US" sz="2333"/>
          </a:p>
        </p:txBody>
      </p:sp>
      <p:graphicFrame>
        <p:nvGraphicFramePr>
          <p:cNvPr id="17470" name="Object 62"/>
          <p:cNvGraphicFramePr>
            <a:graphicFrameLocks noChangeAspect="1"/>
          </p:cNvGraphicFramePr>
          <p:nvPr/>
        </p:nvGraphicFramePr>
        <p:xfrm>
          <a:off x="8572500" y="949854"/>
          <a:ext cx="79242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5" imgW="381000" imgH="190500" progId="Equation.3">
                  <p:embed/>
                </p:oleObj>
              </mc:Choice>
              <mc:Fallback>
                <p:oleObj name="Equation" r:id="rId5" imgW="3810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0" y="949854"/>
                        <a:ext cx="792428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71" name="Rectangle 63"/>
          <p:cNvSpPr>
            <a:spLocks noChangeArrowheads="1"/>
          </p:cNvSpPr>
          <p:nvPr/>
        </p:nvSpPr>
        <p:spPr bwMode="auto">
          <a:xfrm>
            <a:off x="5842000" y="5331354"/>
            <a:ext cx="1247457" cy="45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333"/>
              <a:t>1/2 – 12</a:t>
            </a:r>
            <a:r>
              <a:rPr lang="en-US" altLang="en-US" sz="2333" i="1"/>
              <a:t>i</a:t>
            </a:r>
            <a:endParaRPr lang="en-US" altLang="en-US" sz="2333"/>
          </a:p>
        </p:txBody>
      </p:sp>
      <p:graphicFrame>
        <p:nvGraphicFramePr>
          <p:cNvPr id="17472" name="Object 64"/>
          <p:cNvGraphicFramePr>
            <a:graphicFrameLocks noChangeAspect="1"/>
          </p:cNvGraphicFramePr>
          <p:nvPr/>
        </p:nvGraphicFramePr>
        <p:xfrm>
          <a:off x="3476625" y="949854"/>
          <a:ext cx="95117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7" imgW="457200" imgH="190500" progId="Equation.3">
                  <p:embed/>
                </p:oleObj>
              </mc:Choice>
              <mc:Fallback>
                <p:oleObj name="Equation" r:id="rId7" imgW="4572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25" y="949854"/>
                        <a:ext cx="951178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843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8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3" presetClass="entr" presetSubtype="28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3" presetClass="entr" presetSubtype="28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28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7" presetID="19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7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7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68" grpId="0" build="p" autoUpdateAnimBg="0"/>
      <p:bldP spid="17469" grpId="0" build="p" autoUpdateAnimBg="0"/>
      <p:bldP spid="174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885950" y="182118"/>
            <a:ext cx="8420100" cy="1609344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885950" y="1557338"/>
            <a:ext cx="8420100" cy="4049712"/>
          </a:xfrm>
        </p:spPr>
        <p:txBody>
          <a:bodyPr/>
          <a:lstStyle/>
          <a:p>
            <a:pPr>
              <a:buNone/>
              <a:tabLst>
                <a:tab pos="1828800" algn="l"/>
                <a:tab pos="3657600" algn="l"/>
                <a:tab pos="5029200" algn="l"/>
                <a:tab pos="7086600" algn="l"/>
              </a:tabLst>
            </a:pPr>
            <a:r>
              <a:rPr lang="en-US" altLang="en-US" smtClean="0"/>
              <a:t>Graph each of the following complex numbers.</a:t>
            </a:r>
          </a:p>
          <a:p>
            <a:pPr>
              <a:buNone/>
              <a:tabLst>
                <a:tab pos="1828800" algn="l"/>
                <a:tab pos="3657600" algn="l"/>
                <a:tab pos="5029200" algn="l"/>
                <a:tab pos="7086600" algn="l"/>
              </a:tabLst>
            </a:pPr>
            <a:r>
              <a:rPr lang="en-US" altLang="en-US" smtClean="0"/>
              <a:t>a)  3 + 2</a:t>
            </a:r>
            <a:r>
              <a:rPr lang="en-US" altLang="en-US" i="1" smtClean="0"/>
              <a:t>i</a:t>
            </a:r>
            <a:r>
              <a:rPr lang="en-US" altLang="en-US" smtClean="0"/>
              <a:t>	b)  –4 – 5</a:t>
            </a:r>
            <a:r>
              <a:rPr lang="en-US" altLang="en-US" i="1" smtClean="0"/>
              <a:t>i</a:t>
            </a:r>
            <a:r>
              <a:rPr lang="en-US" altLang="en-US" smtClean="0"/>
              <a:t>	c)  –3</a:t>
            </a:r>
            <a:r>
              <a:rPr lang="en-US" altLang="en-US" i="1" smtClean="0"/>
              <a:t>i</a:t>
            </a:r>
            <a:r>
              <a:rPr lang="en-US" altLang="en-US" smtClean="0"/>
              <a:t>	d)  –1 + 3</a:t>
            </a:r>
            <a:r>
              <a:rPr lang="en-US" altLang="en-US" i="1" smtClean="0"/>
              <a:t>i</a:t>
            </a:r>
            <a:r>
              <a:rPr lang="en-US" altLang="en-US" smtClean="0"/>
              <a:t>	e)  2</a:t>
            </a:r>
          </a:p>
        </p:txBody>
      </p:sp>
      <p:graphicFrame>
        <p:nvGraphicFramePr>
          <p:cNvPr id="23556" name="Object 2"/>
          <p:cNvGraphicFramePr>
            <a:graphicFrameLocks noChangeAspect="1"/>
          </p:cNvGraphicFramePr>
          <p:nvPr/>
        </p:nvGraphicFramePr>
        <p:xfrm>
          <a:off x="1143000" y="1"/>
          <a:ext cx="9906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442127" imgH="723481" progId="Equation.DSMT4">
                  <p:embed/>
                </p:oleObj>
              </mc:Choice>
              <mc:Fallback>
                <p:oleObj name="Equation" r:id="rId4" imgW="442127" imgH="72348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"/>
                        <a:ext cx="990600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3544" name="Rectangle 8"/>
          <p:cNvSpPr>
            <a:spLocks noChangeArrowheads="1"/>
          </p:cNvSpPr>
          <p:nvPr/>
        </p:nvSpPr>
        <p:spPr bwMode="auto">
          <a:xfrm>
            <a:off x="1558925" y="2781300"/>
            <a:ext cx="17414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Arial" panose="020B0604020202020204" pitchFamily="34" charset="0"/>
              </a:rPr>
              <a:t>Solution: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6311900" y="2349501"/>
            <a:ext cx="4318000" cy="3821113"/>
            <a:chOff x="3006" y="1480"/>
            <a:chExt cx="2510" cy="2407"/>
          </a:xfrm>
        </p:grpSpPr>
        <p:pic>
          <p:nvPicPr>
            <p:cNvPr id="23559" name="Picture 36" descr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6" y="1480"/>
              <a:ext cx="2510" cy="2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0" name="Line 46"/>
            <p:cNvSpPr>
              <a:spLocks noChangeShapeType="1"/>
            </p:cNvSpPr>
            <p:nvPr/>
          </p:nvSpPr>
          <p:spPr bwMode="auto">
            <a:xfrm rot="-5400000">
              <a:off x="3488" y="2648"/>
              <a:ext cx="0" cy="336"/>
            </a:xfrm>
            <a:prstGeom prst="line">
              <a:avLst/>
            </a:prstGeom>
            <a:noFill/>
            <a:ln w="19050">
              <a:solidFill>
                <a:schemeClr val="tx1">
                  <a:alpha val="54117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423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Absolute Value</a:t>
            </a:r>
            <a:endParaRPr lang="en-US" altLang="en-US" i="1" smtClean="0">
              <a:latin typeface="Symbol" panose="05050102010706020507" pitchFamily="18" charset="2"/>
              <a:sym typeface="Symbol" panose="05050102010706020507" pitchFamily="18" charset="2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538289" y="1412876"/>
            <a:ext cx="9109075" cy="47529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cs typeface="Times New Roman" panose="02020603050405020304" pitchFamily="18" charset="0"/>
              </a:rPr>
              <a:t>The </a:t>
            </a:r>
            <a:r>
              <a:rPr lang="en-US" altLang="en-US" b="1" smtClean="0">
                <a:cs typeface="Times New Roman" panose="02020603050405020304" pitchFamily="18" charset="0"/>
              </a:rPr>
              <a:t>absolute value of a complex number</a:t>
            </a:r>
            <a:r>
              <a:rPr lang="en-US" altLang="en-US" smtClean="0">
                <a:cs typeface="Times New Roman" panose="02020603050405020304" pitchFamily="18" charset="0"/>
              </a:rPr>
              <a:t> </a:t>
            </a:r>
            <a:r>
              <a:rPr lang="en-US" altLang="en-US" i="1" smtClean="0">
                <a:cs typeface="Times New Roman" panose="02020603050405020304" pitchFamily="18" charset="0"/>
              </a:rPr>
              <a:t>a</a:t>
            </a:r>
            <a:r>
              <a:rPr lang="en-US" altLang="en-US" smtClean="0">
                <a:cs typeface="Times New Roman" panose="02020603050405020304" pitchFamily="18" charset="0"/>
              </a:rPr>
              <a:t> + </a:t>
            </a:r>
            <a:r>
              <a:rPr lang="en-US" altLang="en-US" i="1" smtClean="0">
                <a:cs typeface="Times New Roman" panose="02020603050405020304" pitchFamily="18" charset="0"/>
              </a:rPr>
              <a:t>bi </a:t>
            </a:r>
            <a:r>
              <a:rPr lang="en-US" altLang="en-US" smtClean="0">
                <a:cs typeface="Times New Roman" panose="02020603050405020304" pitchFamily="18" charset="0"/>
              </a:rPr>
              <a:t>is</a:t>
            </a:r>
          </a:p>
        </p:txBody>
      </p:sp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4511676" y="2492375"/>
          <a:ext cx="294481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2717800" imgH="558800" progId="Equation.DSMT4">
                  <p:embed/>
                </p:oleObj>
              </mc:Choice>
              <mc:Fallback>
                <p:oleObj name="Equation" r:id="rId4" imgW="2717800" imgH="55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6" y="2492375"/>
                        <a:ext cx="2944813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975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</TotalTime>
  <Words>477</Words>
  <Application>Microsoft Office PowerPoint</Application>
  <PresentationFormat>Widescreen</PresentationFormat>
  <Paragraphs>139</Paragraphs>
  <Slides>14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Calibri</vt:lpstr>
      <vt:lpstr>Rockwell</vt:lpstr>
      <vt:lpstr>Rockwell Condensed</vt:lpstr>
      <vt:lpstr>Symbol</vt:lpstr>
      <vt:lpstr>Times</vt:lpstr>
      <vt:lpstr>Times New Roman</vt:lpstr>
      <vt:lpstr>Verdana</vt:lpstr>
      <vt:lpstr>Wingdings</vt:lpstr>
      <vt:lpstr>Wood Type</vt:lpstr>
      <vt:lpstr>Microsoft Equation 3.0</vt:lpstr>
      <vt:lpstr>MathType 6.0 Equation</vt:lpstr>
      <vt:lpstr>MathType 5.0 Equation</vt:lpstr>
      <vt:lpstr>Section 8.3</vt:lpstr>
      <vt:lpstr>Objectives</vt:lpstr>
      <vt:lpstr>What are imaginary and complex numbers?</vt:lpstr>
      <vt:lpstr>Imaginary Numbers</vt:lpstr>
      <vt:lpstr>Powers of i</vt:lpstr>
      <vt:lpstr>Complex Numbers</vt:lpstr>
      <vt:lpstr>The Number System</vt:lpstr>
      <vt:lpstr>Example</vt:lpstr>
      <vt:lpstr>Absolute Value</vt:lpstr>
      <vt:lpstr>Example</vt:lpstr>
      <vt:lpstr>Trigonometric Notation</vt:lpstr>
      <vt:lpstr>Example</vt:lpstr>
      <vt:lpstr>Example</vt:lpstr>
      <vt:lpstr>Example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8.3</dc:title>
  <dc:creator>Carol Houston</dc:creator>
  <cp:lastModifiedBy>Carol Houston</cp:lastModifiedBy>
  <cp:revision>1</cp:revision>
  <dcterms:created xsi:type="dcterms:W3CDTF">2016-11-29T15:49:23Z</dcterms:created>
  <dcterms:modified xsi:type="dcterms:W3CDTF">2016-11-29T15:56:49Z</dcterms:modified>
</cp:coreProperties>
</file>