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2" r:id="rId5"/>
    <p:sldId id="263" r:id="rId6"/>
    <p:sldId id="265" r:id="rId7"/>
    <p:sldId id="266" r:id="rId8"/>
    <p:sldId id="267" r:id="rId9"/>
    <p:sldId id="270" r:id="rId10"/>
    <p:sldId id="271" r:id="rId11"/>
    <p:sldId id="272" r:id="rId12"/>
    <p:sldId id="273" r:id="rId13"/>
    <p:sldId id="274" r:id="rId14"/>
    <p:sldId id="268" r:id="rId15"/>
    <p:sldId id="269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2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1663F4-76B0-4C1B-87CA-03BDF3BD5B0A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00BA9E9-30CF-4D3C-90F0-DDD6042BD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7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CCAF9F4-06CF-4D29-9DDF-6AFA1744C463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43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EBE1D66-4E18-46F8-9086-4B0C3F2B38B0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941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AEE4877-4677-4BE0-BA07-269A2F0AF9FD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59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E120623-E834-46BF-942B-2C53A70D66E0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95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569AB0-1E95-4F47-96BF-B2906220EA50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74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D1501A6-B52A-415E-84EA-41578B9E7F5F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50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15386C5-6313-410A-A66F-85E5BC588247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892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828C20E-A3C4-4216-9B41-2B3C668F091D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0347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2DBE895-2EF8-477F-9750-62E8FD63A2F0}" type="slidenum">
              <a:rPr lang="en-US" altLang="en-US">
                <a:latin typeface="Calibri" panose="020F0502020204030204" pitchFamily="34" charset="0"/>
              </a:rPr>
              <a:pPr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98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C5B69B-102A-40E9-A8CB-3CE392352F73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04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65F1FB7-D7BB-4645-AA63-5B36FE014B2F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17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74538FF-29BB-420B-AF15-FCD162FF03C7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90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4AC064-ED28-40AC-8228-94ED32B43259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80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9A3B1E3-AD29-4476-BCB7-46DE6BFEAB4C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84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76247C7-E6DA-4C23-8E1A-BB356A1AF43A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37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D25E34C-1264-440C-A0DB-74E37377716F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818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8B2E4FE-FFCA-4BEC-8CD1-616954AD809C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46CCD42-AEEB-475F-9EB5-21F41E9C27AA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9899A2B-0787-4485-A1B2-B485ECA21C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45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E8742-3A6D-45DF-8DDA-22CE528674D1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69B55-F05A-4D8C-8E62-CE46A6311D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01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5DF73-6234-4D93-B953-26E1FEED8B09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2F9AD-CD06-487E-989E-5826D721B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3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31F65-B255-4D76-B33B-AF2806D9E6CF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07F3A-B560-41F3-8B54-D5FF88C63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00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A92B-C97A-447C-98AD-271BB733EB7A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86FFE-9280-4A62-A9BF-17CCDC7C1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85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DAF82-E3A6-4832-8DB1-DE9CF19F6F51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683D7-6101-4826-9D09-67F4621A8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54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69D34-3861-41CD-A193-1EE509FB6139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56B38-D516-415E-8795-F0DA75788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06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B72B-A0E0-49E9-A679-76C80EDB2589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0AD7F-B763-43B4-9C1A-97E5AFC13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55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7E49-79A6-49D2-B179-32C51842A2E4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93853-4060-4FE5-B4CC-DE3916D5A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66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B165C-2CA0-4060-A326-6CDC2150D2D7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B770D-911A-4393-AB74-35407A9135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92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5D9A-523C-41D7-B488-4D248D90C807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1901D-D611-483C-B0A5-38C1CDA57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7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F640E4E-188F-4463-A9E1-E0F90D168E0D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33F24B-F99C-49F6-BEE1-F7811326D9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3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8001000" cy="1462088"/>
          </a:xfrm>
        </p:spPr>
        <p:txBody>
          <a:bodyPr/>
          <a:lstStyle/>
          <a:p>
            <a:pPr algn="ctr"/>
            <a:r>
              <a:rPr lang="en-US" altLang="en-US" dirty="0" smtClean="0">
                <a:latin typeface="Comic Sans MS" panose="030F0702030302020204" pitchFamily="66" charset="0"/>
              </a:rPr>
              <a:t>37.  Permutations </a:t>
            </a:r>
            <a:r>
              <a:rPr lang="en-US" altLang="en-US" dirty="0" smtClean="0">
                <a:latin typeface="Comic Sans MS" panose="030F0702030302020204" pitchFamily="66" charset="0"/>
              </a:rPr>
              <a:t/>
            </a:r>
            <a:br>
              <a:rPr lang="en-US" altLang="en-US" dirty="0" smtClean="0">
                <a:latin typeface="Comic Sans MS" panose="030F0702030302020204" pitchFamily="66" charset="0"/>
              </a:rPr>
            </a:br>
            <a:r>
              <a:rPr lang="en-US" altLang="en-US" sz="2400" dirty="0" smtClean="0">
                <a:latin typeface="Comic Sans MS" panose="030F0702030302020204" pitchFamily="66" charset="0"/>
              </a:rPr>
              <a:t>and</a:t>
            </a:r>
            <a:r>
              <a:rPr lang="en-US" altLang="en-US" dirty="0" smtClean="0">
                <a:latin typeface="Comic Sans MS" panose="030F0702030302020204" pitchFamily="66" charset="0"/>
              </a:rPr>
              <a:t> </a:t>
            </a:r>
            <a:br>
              <a:rPr lang="en-US" altLang="en-US" dirty="0" smtClean="0">
                <a:latin typeface="Comic Sans MS" panose="030F0702030302020204" pitchFamily="66" charset="0"/>
              </a:rPr>
            </a:br>
            <a:r>
              <a:rPr lang="en-US" altLang="en-US" dirty="0" smtClean="0">
                <a:latin typeface="Comic Sans MS" panose="030F0702030302020204" pitchFamily="66" charset="0"/>
              </a:rPr>
              <a:t>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1160463" y="2209800"/>
            <a:ext cx="6899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</a:rPr>
              <a:t>To find the number of Combinations of n items chosen r at a time, you can use the formula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31863" y="3529013"/>
          <a:ext cx="7358062" cy="142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4" imgW="2171520" imgH="419040" progId="Equation.DSMT4">
                  <p:embed/>
                </p:oleObj>
              </mc:Choice>
              <mc:Fallback>
                <p:oleObj name="Equation" r:id="rId4" imgW="217152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3529013"/>
                        <a:ext cx="7358062" cy="142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6" imgW="101520" imgH="177480" progId="Equation.DSMT4">
                  <p:embed/>
                </p:oleObj>
              </mc:Choice>
              <mc:Fallback>
                <p:oleObj name="Equation" r:id="rId6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Combinations</a:t>
            </a:r>
          </a:p>
        </p:txBody>
      </p:sp>
      <p:graphicFrame>
        <p:nvGraphicFramePr>
          <p:cNvPr id="17413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381237"/>
              </p:ext>
            </p:extLst>
          </p:nvPr>
        </p:nvGraphicFramePr>
        <p:xfrm>
          <a:off x="4069556" y="2374487"/>
          <a:ext cx="6905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6" imgW="241200" imgH="228600" progId="Equation.DSMT4">
                  <p:embed/>
                </p:oleObj>
              </mc:Choice>
              <mc:Fallback>
                <p:oleObj name="Equation" r:id="rId6" imgW="2412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556" y="2374487"/>
                        <a:ext cx="69056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639663"/>
              </p:ext>
            </p:extLst>
          </p:nvPr>
        </p:nvGraphicFramePr>
        <p:xfrm>
          <a:off x="1981200" y="3810000"/>
          <a:ext cx="5557838" cy="239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8" imgW="1942920" imgH="838080" progId="Equation.DSMT4">
                  <p:embed/>
                </p:oleObj>
              </mc:Choice>
              <mc:Fallback>
                <p:oleObj name="Equation" r:id="rId8" imgW="194292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10000"/>
                        <a:ext cx="5557838" cy="239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1227138" y="2743200"/>
            <a:ext cx="70929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>
                <a:latin typeface="Comic Sans MS" panose="030F0702030302020204" pitchFamily="66" charset="0"/>
              </a:rPr>
              <a:t>To play a particular card game, each player is dealt five cards from a standard deck of 52 cards. How many different hands are possible?</a:t>
            </a:r>
          </a:p>
        </p:txBody>
      </p:sp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Practice:</a:t>
            </a:r>
          </a:p>
        </p:txBody>
      </p:sp>
      <p:grpSp>
        <p:nvGrpSpPr>
          <p:cNvPr id="9" name="AnswerNow"/>
          <p:cNvGrpSpPr>
            <a:grpSpLocks/>
          </p:cNvGrpSpPr>
          <p:nvPr/>
        </p:nvGrpSpPr>
        <p:grpSpPr bwMode="auto">
          <a:xfrm>
            <a:off x="6097588" y="5167313"/>
            <a:ext cx="2222500" cy="444500"/>
            <a:chOff x="2180" y="3960"/>
            <a:chExt cx="1400" cy="280"/>
          </a:xfrm>
        </p:grpSpPr>
        <p:sp>
          <p:nvSpPr>
            <p:cNvPr id="10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8442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0" hangingPunct="0"/>
              <a:r>
                <a:rPr lang="en-US" altLang="en-US" sz="2400" b="1">
                  <a:solidFill>
                    <a:srgbClr val="FFFFFF"/>
                  </a:solidFill>
                  <a:latin typeface="Times" panose="02020603050405020304" pitchFamily="18" charset="0"/>
                </a:rPr>
                <a:t>Answer Now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1905000" y="1806575"/>
            <a:ext cx="70929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>
                <a:latin typeface="Comic Sans MS" panose="030F0702030302020204" pitchFamily="66" charset="0"/>
              </a:rPr>
              <a:t>To play a particular card game, each player is dealt five cards from a standard deck of 52 cards. How many different hands are possible?</a:t>
            </a:r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0" y="2027238"/>
            <a:ext cx="189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Practice: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39925" y="3868738"/>
          <a:ext cx="5889625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6" imgW="2031840" imgH="838080" progId="Equation.DSMT4">
                  <p:embed/>
                </p:oleObj>
              </mc:Choice>
              <mc:Fallback>
                <p:oleObj name="Equation" r:id="rId6" imgW="2031840" imgH="838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3868738"/>
                        <a:ext cx="5889625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333500" y="280079"/>
            <a:ext cx="6477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Permutation or combination?</a:t>
            </a:r>
            <a:endParaRPr lang="en-US" altLang="en-US" sz="4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1374775" y="2438400"/>
            <a:ext cx="68992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</a:rPr>
              <a:t>From a club of 24 members, a President, Vice President, Secretary, Treasurer and Historian are to be elected.  In how many ways can the offices be filled?</a:t>
            </a:r>
          </a:p>
        </p:txBody>
      </p:sp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Practice:</a:t>
            </a:r>
          </a:p>
        </p:txBody>
      </p:sp>
      <p:grpSp>
        <p:nvGrpSpPr>
          <p:cNvPr id="9" name="AnswerNow"/>
          <p:cNvGrpSpPr>
            <a:grpSpLocks/>
          </p:cNvGrpSpPr>
          <p:nvPr/>
        </p:nvGrpSpPr>
        <p:grpSpPr bwMode="auto">
          <a:xfrm>
            <a:off x="6116638" y="4940300"/>
            <a:ext cx="2222500" cy="444500"/>
            <a:chOff x="2180" y="3960"/>
            <a:chExt cx="1400" cy="280"/>
          </a:xfrm>
        </p:grpSpPr>
        <p:sp>
          <p:nvSpPr>
            <p:cNvPr id="10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3322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0" hangingPunct="0"/>
              <a:r>
                <a:rPr lang="en-US" altLang="en-US" sz="2400" b="1">
                  <a:solidFill>
                    <a:srgbClr val="FFFFFF"/>
                  </a:solidFill>
                  <a:latin typeface="Times" panose="02020603050405020304" pitchFamily="18" charset="0"/>
                </a:rPr>
                <a:t>Answer Now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353439" y="344150"/>
            <a:ext cx="6477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Permutation or combination?</a:t>
            </a:r>
            <a:endParaRPr lang="en-US" altLang="en-US" sz="4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374775" y="2438400"/>
            <a:ext cx="68992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</a:rPr>
              <a:t>From a club of 24 members, a President, Vice President, Secretary, Treasurer and Historian are to be elected.  In how many ways can the offices be filled?</a:t>
            </a:r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Practice: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00200" y="4684713"/>
          <a:ext cx="581660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6" imgW="2006280" imgH="660240" progId="Equation.DSMT4">
                  <p:embed/>
                </p:oleObj>
              </mc:Choice>
              <mc:Fallback>
                <p:oleObj name="Equation" r:id="rId6" imgW="2006280" imgH="660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84713"/>
                        <a:ext cx="5816600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384300" y="347325"/>
            <a:ext cx="6477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Permutation or Combination</a:t>
            </a:r>
            <a:endParaRPr lang="en-US" altLang="en-US" sz="4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1227138" y="2743200"/>
            <a:ext cx="70929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>
                <a:latin typeface="Comic Sans MS" panose="030F0702030302020204" pitchFamily="66" charset="0"/>
              </a:rPr>
              <a:t>A student must answer 3 out of 5 essay questions on a test. In how many different ways can the student select the questions?</a:t>
            </a:r>
          </a:p>
        </p:txBody>
      </p:sp>
      <p:graphicFrame>
        <p:nvGraphicFramePr>
          <p:cNvPr id="20484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Practice:</a:t>
            </a:r>
          </a:p>
        </p:txBody>
      </p:sp>
      <p:grpSp>
        <p:nvGrpSpPr>
          <p:cNvPr id="9" name="AnswerNow"/>
          <p:cNvGrpSpPr>
            <a:grpSpLocks/>
          </p:cNvGrpSpPr>
          <p:nvPr/>
        </p:nvGrpSpPr>
        <p:grpSpPr bwMode="auto">
          <a:xfrm>
            <a:off x="6097588" y="5167313"/>
            <a:ext cx="2222500" cy="444500"/>
            <a:chOff x="2180" y="3960"/>
            <a:chExt cx="1400" cy="280"/>
          </a:xfrm>
        </p:grpSpPr>
        <p:sp>
          <p:nvSpPr>
            <p:cNvPr id="10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20490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0" hangingPunct="0"/>
              <a:r>
                <a:rPr lang="en-US" altLang="en-US" sz="2400" b="1">
                  <a:solidFill>
                    <a:srgbClr val="FFFFFF"/>
                  </a:solidFill>
                  <a:latin typeface="Times" panose="02020603050405020304" pitchFamily="18" charset="0"/>
                </a:rPr>
                <a:t>Answer Now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1746250" y="1817688"/>
            <a:ext cx="66294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>
                <a:latin typeface="Comic Sans MS" panose="030F0702030302020204" pitchFamily="66" charset="0"/>
              </a:rPr>
              <a:t>A student must answer 3 out of 5 essay questions on a test. In how many different ways can the student select the questions?</a:t>
            </a:r>
          </a:p>
        </p:txBody>
      </p:sp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-152400" y="2019300"/>
            <a:ext cx="189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Practice: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19200" y="4191000"/>
          <a:ext cx="621982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6" imgW="2145960" imgH="419040" progId="Equation.DSMT4">
                  <p:embed/>
                </p:oleObj>
              </mc:Choice>
              <mc:Fallback>
                <p:oleObj name="Equation" r:id="rId6" imgW="214596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91000"/>
                        <a:ext cx="621982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384300" y="316200"/>
            <a:ext cx="6477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Permutation or Combination</a:t>
            </a:r>
            <a:endParaRPr lang="en-US" altLang="en-US" sz="4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1246188" y="2530475"/>
            <a:ext cx="70929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>
                <a:latin typeface="Comic Sans MS" panose="030F0702030302020204" pitchFamily="66" charset="0"/>
              </a:rPr>
              <a:t>A basketball team consists of two centers, five forwards, and four guards. In how many ways can the coach select a starting line up of one center, two forwards, and two guards?</a:t>
            </a:r>
          </a:p>
        </p:txBody>
      </p:sp>
      <p:graphicFrame>
        <p:nvGraphicFramePr>
          <p:cNvPr id="22532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Practice:</a:t>
            </a:r>
          </a:p>
        </p:txBody>
      </p:sp>
      <p:grpSp>
        <p:nvGrpSpPr>
          <p:cNvPr id="9" name="AnswerNow"/>
          <p:cNvGrpSpPr>
            <a:grpSpLocks/>
          </p:cNvGrpSpPr>
          <p:nvPr/>
        </p:nvGrpSpPr>
        <p:grpSpPr bwMode="auto">
          <a:xfrm>
            <a:off x="4986338" y="5665788"/>
            <a:ext cx="2222500" cy="444500"/>
            <a:chOff x="2180" y="3960"/>
            <a:chExt cx="1400" cy="280"/>
          </a:xfrm>
        </p:grpSpPr>
        <p:sp>
          <p:nvSpPr>
            <p:cNvPr id="10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22538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0" hangingPunct="0"/>
              <a:r>
                <a:rPr lang="en-US" altLang="en-US" sz="2400" b="1">
                  <a:solidFill>
                    <a:srgbClr val="FFFFFF"/>
                  </a:solidFill>
                  <a:latin typeface="Times" panose="02020603050405020304" pitchFamily="18" charset="0"/>
                </a:rPr>
                <a:t>Answer Now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371600" y="1171575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1746250" y="2016125"/>
            <a:ext cx="7092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Comic Sans MS" panose="030F0702030302020204" pitchFamily="66" charset="0"/>
              </a:rPr>
              <a:t>A basketball team consists of two centers, five forwards, and four guards. In how many ways can the coach select a starting line up of one center, two forwards, and two guards?</a:t>
            </a:r>
          </a:p>
        </p:txBody>
      </p:sp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-152400" y="2006600"/>
            <a:ext cx="189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Practice: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87363" y="3335338"/>
            <a:ext cx="2517775" cy="1168400"/>
            <a:chOff x="453268" y="4318606"/>
            <a:chExt cx="2518532" cy="1167794"/>
          </a:xfrm>
        </p:grpSpPr>
        <p:graphicFrame>
          <p:nvGraphicFramePr>
            <p:cNvPr id="23567" name="Object 2"/>
            <p:cNvGraphicFramePr>
              <a:graphicFrameLocks noChangeAspect="1"/>
            </p:cNvGraphicFramePr>
            <p:nvPr/>
          </p:nvGraphicFramePr>
          <p:xfrm>
            <a:off x="453268" y="4615454"/>
            <a:ext cx="2518532" cy="8709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5" name="Equation" r:id="rId6" imgW="863280" imgH="393480" progId="Equation.DSMT4">
                    <p:embed/>
                  </p:oleObj>
                </mc:Choice>
                <mc:Fallback>
                  <p:oleObj name="Equation" r:id="rId6" imgW="86328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268" y="4615454"/>
                          <a:ext cx="2518532" cy="8709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8" name="TextBox 11"/>
            <p:cNvSpPr txBox="1">
              <a:spLocks noChangeArrowheads="1"/>
            </p:cNvSpPr>
            <p:nvPr/>
          </p:nvSpPr>
          <p:spPr bwMode="auto">
            <a:xfrm>
              <a:off x="703114" y="4318606"/>
              <a:ext cx="9364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Center: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011488" y="3313113"/>
            <a:ext cx="2728912" cy="1138237"/>
            <a:chOff x="3048000" y="4275151"/>
            <a:chExt cx="2728452" cy="1137317"/>
          </a:xfrm>
        </p:grpSpPr>
        <p:graphicFrame>
          <p:nvGraphicFramePr>
            <p:cNvPr id="23565" name="Object 3"/>
            <p:cNvGraphicFramePr>
              <a:graphicFrameLocks noChangeAspect="1"/>
            </p:cNvGraphicFramePr>
            <p:nvPr/>
          </p:nvGraphicFramePr>
          <p:xfrm>
            <a:off x="3048000" y="4650468"/>
            <a:ext cx="2728452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6" name="Equation" r:id="rId8" imgW="1409400" imgH="393480" progId="Equation.DSMT4">
                    <p:embed/>
                  </p:oleObj>
                </mc:Choice>
                <mc:Fallback>
                  <p:oleObj name="Equation" r:id="rId8" imgW="1409400" imgH="39348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4650468"/>
                          <a:ext cx="2728452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6" name="TextBox 12"/>
            <p:cNvSpPr txBox="1">
              <a:spLocks noChangeArrowheads="1"/>
            </p:cNvSpPr>
            <p:nvPr/>
          </p:nvSpPr>
          <p:spPr bwMode="auto">
            <a:xfrm>
              <a:off x="3200400" y="4275151"/>
              <a:ext cx="1194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Forwards: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867400" y="3313113"/>
            <a:ext cx="2605088" cy="1168400"/>
            <a:chOff x="5867400" y="3313843"/>
            <a:chExt cx="2605549" cy="1167481"/>
          </a:xfrm>
        </p:grpSpPr>
        <p:graphicFrame>
          <p:nvGraphicFramePr>
            <p:cNvPr id="23563" name="Object 4"/>
            <p:cNvGraphicFramePr>
              <a:graphicFrameLocks noChangeAspect="1"/>
            </p:cNvGraphicFramePr>
            <p:nvPr/>
          </p:nvGraphicFramePr>
          <p:xfrm>
            <a:off x="5867400" y="3719324"/>
            <a:ext cx="2605549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7" name="Equation" r:id="rId10" imgW="1346040" imgH="393480" progId="Equation.DSMT4">
                    <p:embed/>
                  </p:oleObj>
                </mc:Choice>
                <mc:Fallback>
                  <p:oleObj name="Equation" r:id="rId10" imgW="1346040" imgH="3934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3719324"/>
                          <a:ext cx="2605549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4" name="TextBox 13"/>
            <p:cNvSpPr txBox="1">
              <a:spLocks noChangeArrowheads="1"/>
            </p:cNvSpPr>
            <p:nvPr/>
          </p:nvSpPr>
          <p:spPr bwMode="auto">
            <a:xfrm>
              <a:off x="6096000" y="3313843"/>
              <a:ext cx="9834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Guards:</a:t>
              </a: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03288" y="5551488"/>
            <a:ext cx="69453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</a:rPr>
              <a:t>Thus, the number of ways to select the starting line up is  2*10*6  = </a:t>
            </a:r>
            <a:r>
              <a:rPr lang="en-US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  <a:r>
              <a:rPr lang="en-US" altLang="en-US" sz="2800">
                <a:latin typeface="Comic Sans MS" panose="030F0702030302020204" pitchFamily="66" charset="0"/>
              </a:rPr>
              <a:t>.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135313" y="4648200"/>
          <a:ext cx="25034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12" imgW="990360" imgH="228600" progId="Equation.DSMT4">
                  <p:embed/>
                </p:oleObj>
              </mc:Choice>
              <mc:Fallback>
                <p:oleObj name="Equation" r:id="rId12" imgW="99036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648200"/>
                        <a:ext cx="250348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371600" y="457200"/>
            <a:ext cx="6477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Fundamental Counting Principle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362200"/>
            <a:ext cx="75438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Fundamental Counting Principle </a:t>
            </a:r>
            <a:r>
              <a:rPr lang="en-US" altLang="en-US" sz="2800">
                <a:latin typeface="Comic Sans MS" panose="030F0702030302020204" pitchFamily="66" charset="0"/>
              </a:rPr>
              <a:t>states that if an event has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Comic Sans MS" panose="030F0702030302020204" pitchFamily="66" charset="0"/>
              </a:rPr>
              <a:t>possible outcomes and another independent event has </a:t>
            </a:r>
            <a:r>
              <a:rPr lang="en-US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>
                <a:latin typeface="Comic Sans MS" panose="030F0702030302020204" pitchFamily="66" charset="0"/>
              </a:rPr>
              <a:t> possible outcomes, then there are </a:t>
            </a:r>
            <a:r>
              <a:rPr lang="en-US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4000" b="1" i="1" baseline="-25000">
                <a:latin typeface="Comic Sans MS" panose="030F0702030302020204" pitchFamily="66" charset="0"/>
              </a:rPr>
              <a:t>* </a:t>
            </a:r>
            <a:r>
              <a:rPr lang="en-US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>
                <a:latin typeface="Comic Sans MS" panose="030F0702030302020204" pitchFamily="66" charset="0"/>
              </a:rPr>
              <a:t> possible outcomes for the two events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71600" y="457200"/>
            <a:ext cx="6477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Fundamental Counting Principle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14400" y="2198688"/>
            <a:ext cx="7696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</a:rPr>
              <a:t>For a college interview, Robert has to choose what to wear from the following: 4 slacks, 3 shirts, 2 shoes and 5 ties. How many possible outfits does he have to choose from?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81200" y="4724400"/>
            <a:ext cx="487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latin typeface="Comic Sans MS" panose="030F0702030302020204" pitchFamily="66" charset="0"/>
              </a:rPr>
              <a:t>  4*3*2*5 = 120 outfits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Permutations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562100" y="2198688"/>
            <a:ext cx="6096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</a:rPr>
              <a:t>A </a:t>
            </a:r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Permutation</a:t>
            </a:r>
            <a:r>
              <a:rPr lang="en-US" altLang="en-US" sz="2800">
                <a:latin typeface="Comic Sans MS" panose="030F0702030302020204" pitchFamily="66" charset="0"/>
              </a:rPr>
              <a:t> is an arrangement of items in a particular order.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27188" y="3455988"/>
            <a:ext cx="6256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>
                <a:latin typeface="Comic Sans MS" panose="030F0702030302020204" pitchFamily="66" charset="0"/>
              </a:rPr>
              <a:t>Notice, </a:t>
            </a:r>
            <a:r>
              <a:rPr lang="en-US" altLang="en-US" sz="4000">
                <a:solidFill>
                  <a:srgbClr val="FF0000"/>
                </a:solidFill>
                <a:latin typeface="Comic Sans MS" panose="030F0702030302020204" pitchFamily="66" charset="0"/>
              </a:rPr>
              <a:t>ORDER MATTERS</a:t>
            </a:r>
            <a:r>
              <a:rPr lang="en-US" altLang="en-US" sz="4000">
                <a:latin typeface="Comic Sans MS" panose="030F0702030302020204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Permutations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50963" y="1828800"/>
            <a:ext cx="6199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>
                <a:latin typeface="Comic Sans MS" panose="030F0702030302020204" pitchFamily="66" charset="0"/>
              </a:rPr>
              <a:t>The number of ways to arrange the letters ABC: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96013" y="2568575"/>
            <a:ext cx="2065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____  ____   ____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12800" y="3008313"/>
            <a:ext cx="5189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400">
                <a:latin typeface="Comic Sans MS" panose="030F0702030302020204" pitchFamily="66" charset="0"/>
              </a:rPr>
              <a:t>Number of choices for first blank</a:t>
            </a:r>
            <a:r>
              <a:rPr lang="en-US" altLang="en-US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75388" y="2916238"/>
            <a:ext cx="19065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/>
              <a:t>  3</a:t>
            </a:r>
            <a:r>
              <a:rPr lang="en-US" altLang="en-US"/>
              <a:t>  ____  ____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48400" y="3368675"/>
            <a:ext cx="1868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    </a:t>
            </a:r>
            <a:r>
              <a:rPr lang="en-US" altLang="en-US" sz="2800"/>
              <a:t>3</a:t>
            </a:r>
            <a:r>
              <a:rPr lang="en-US" altLang="en-US"/>
              <a:t> </a:t>
            </a:r>
            <a:r>
              <a:rPr lang="en-US" altLang="en-US" sz="2800"/>
              <a:t>   2</a:t>
            </a:r>
            <a:r>
              <a:rPr lang="en-US" altLang="en-US"/>
              <a:t>   ___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58838" y="3470275"/>
            <a:ext cx="5527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400">
                <a:latin typeface="Comic Sans MS" panose="030F0702030302020204" pitchFamily="66" charset="0"/>
              </a:rPr>
              <a:t>Number of choices for second blank?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8838" y="3941763"/>
            <a:ext cx="5284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400">
                <a:latin typeface="Comic Sans MS" panose="030F0702030302020204" pitchFamily="66" charset="0"/>
              </a:rPr>
              <a:t>Number of choices for third blank?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61113" y="3881438"/>
            <a:ext cx="1644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/>
              <a:t>  3</a:t>
            </a:r>
            <a:r>
              <a:rPr lang="en-US" altLang="en-US"/>
              <a:t>     </a:t>
            </a:r>
            <a:r>
              <a:rPr lang="en-US" altLang="en-US" sz="2800"/>
              <a:t>2</a:t>
            </a:r>
            <a:r>
              <a:rPr lang="en-US" altLang="en-US"/>
              <a:t>    </a:t>
            </a:r>
            <a:r>
              <a:rPr lang="en-US" altLang="en-US" sz="2800"/>
              <a:t>1</a:t>
            </a:r>
            <a:endParaRPr lang="en-US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2413" y="4657725"/>
            <a:ext cx="5311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/>
              <a:t>3*2*1 = 6        3! = 3*2*1 = 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77900" y="5235575"/>
            <a:ext cx="6400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/>
              <a:t>ABC     ACB    BAC    BCA    CAB    CBA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Permutations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160463" y="2209800"/>
            <a:ext cx="6899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</a:rPr>
              <a:t>To find the number of Permutations of n items chosen r at a time, you can use the formula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3429000"/>
          <a:ext cx="52927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4" imgW="1562040" imgH="342720" progId="Equation.DSMT4">
                  <p:embed/>
                </p:oleObj>
              </mc:Choice>
              <mc:Fallback>
                <p:oleObj name="Equation" r:id="rId4" imgW="1562040" imgH="342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52927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6" imgW="101520" imgH="177480" progId="Equation.DSMT4">
                  <p:embed/>
                </p:oleObj>
              </mc:Choice>
              <mc:Fallback>
                <p:oleObj name="Equation" r:id="rId6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23950" y="4572000"/>
          <a:ext cx="6970713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8" imgW="2057400" imgH="419040" progId="Equation.DSMT4">
                  <p:embed/>
                </p:oleObj>
              </mc:Choice>
              <mc:Fallback>
                <p:oleObj name="Equation" r:id="rId8" imgW="20574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4572000"/>
                        <a:ext cx="6970713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Permutations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1374775" y="2438400"/>
            <a:ext cx="68992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</a:rPr>
              <a:t>A combination lock will open when the right choice of three numbers (from 1 to 30, inclusive) is selected. How many different lock combinations are possible assuming no number is repeated?</a:t>
            </a:r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Practice:</a:t>
            </a:r>
          </a:p>
        </p:txBody>
      </p:sp>
      <p:grpSp>
        <p:nvGrpSpPr>
          <p:cNvPr id="9" name="AnswerNow"/>
          <p:cNvGrpSpPr>
            <a:grpSpLocks/>
          </p:cNvGrpSpPr>
          <p:nvPr/>
        </p:nvGrpSpPr>
        <p:grpSpPr bwMode="auto">
          <a:xfrm>
            <a:off x="6116638" y="4940300"/>
            <a:ext cx="2222500" cy="444500"/>
            <a:chOff x="2180" y="3960"/>
            <a:chExt cx="1400" cy="280"/>
          </a:xfrm>
        </p:grpSpPr>
        <p:sp>
          <p:nvSpPr>
            <p:cNvPr id="10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1274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0" hangingPunct="0"/>
              <a:r>
                <a:rPr lang="en-US" altLang="en-US" sz="2400" b="1" dirty="0">
                  <a:solidFill>
                    <a:srgbClr val="FFFFFF"/>
                  </a:solidFill>
                  <a:latin typeface="Times" panose="02020603050405020304" pitchFamily="18" charset="0"/>
                </a:rPr>
                <a:t>Answer Now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Permutations</a:t>
            </a:r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1374775" y="2438400"/>
            <a:ext cx="68992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</a:rPr>
              <a:t>A combination lock will open when the right choice of three numbers (from 1 to 30, inclusive) is selected. How many different lock combinations are possible assuming no number is repeated?</a:t>
            </a:r>
          </a:p>
        </p:txBody>
      </p:sp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4" imgW="101520" imgH="177480" progId="Equation.DSMT4">
                  <p:embed/>
                </p:oleObj>
              </mc:Choice>
              <mc:Fallback>
                <p:oleObj name="Equation" r:id="rId4" imgW="1015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Practice: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3400" y="4953000"/>
          <a:ext cx="791527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6" imgW="2730240" imgH="419040" progId="Equation.DSMT4">
                  <p:embed/>
                </p:oleObj>
              </mc:Choice>
              <mc:Fallback>
                <p:oleObj name="Equation" r:id="rId6" imgW="273024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791527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62100" y="1981200"/>
            <a:ext cx="6096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</a:rPr>
              <a:t>A </a:t>
            </a:r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Combination</a:t>
            </a:r>
            <a:r>
              <a:rPr lang="en-US" altLang="en-US" sz="2800">
                <a:latin typeface="Comic Sans MS" panose="030F0702030302020204" pitchFamily="66" charset="0"/>
              </a:rPr>
              <a:t> is an arrangement  of items in which order does not matter.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5363" y="3376613"/>
            <a:ext cx="7305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000">
                <a:solidFill>
                  <a:srgbClr val="FF0000"/>
                </a:solidFill>
                <a:latin typeface="Comic Sans MS" panose="030F0702030302020204" pitchFamily="66" charset="0"/>
              </a:rPr>
              <a:t>ORDER DOES NOT MATTER!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2500" y="4117975"/>
            <a:ext cx="73152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/>
              <a:t>Since the order does not matter in combinations, there are fewer combinations than permutations.  The combinations  are a "subset" of the permutations.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Complex_Number_Properties</Template>
  <TotalTime>639</TotalTime>
  <Words>669</Words>
  <Application>Microsoft Office PowerPoint</Application>
  <PresentationFormat>On-screen Show (4:3)</PresentationFormat>
  <Paragraphs>85</Paragraphs>
  <Slides>19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Comic Sans MS</vt:lpstr>
      <vt:lpstr>Tahoma</vt:lpstr>
      <vt:lpstr>Times</vt:lpstr>
      <vt:lpstr>Times New Roman</vt:lpstr>
      <vt:lpstr>Wingdings</vt:lpstr>
      <vt:lpstr>Blends</vt:lpstr>
      <vt:lpstr>Equation</vt:lpstr>
      <vt:lpstr>37.  Permutations  and  Combinations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Peggy Hughes</dc:creator>
  <cp:lastModifiedBy>Susan Ryan</cp:lastModifiedBy>
  <cp:revision>36</cp:revision>
  <dcterms:created xsi:type="dcterms:W3CDTF">2010-08-16T18:37:09Z</dcterms:created>
  <dcterms:modified xsi:type="dcterms:W3CDTF">2015-11-19T17:52:16Z</dcterms:modified>
</cp:coreProperties>
</file>