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  <p:sldMasterId id="2147483849" r:id="rId2"/>
    <p:sldMasterId id="2147484127" r:id="rId3"/>
    <p:sldMasterId id="2147484466" r:id="rId4"/>
    <p:sldMasterId id="2147484478" r:id="rId5"/>
  </p:sldMasterIdLst>
  <p:notesMasterIdLst>
    <p:notesMasterId r:id="rId29"/>
  </p:notesMasterIdLst>
  <p:handoutMasterIdLst>
    <p:handoutMasterId r:id="rId30"/>
  </p:handoutMasterIdLst>
  <p:sldIdLst>
    <p:sldId id="447" r:id="rId6"/>
    <p:sldId id="383" r:id="rId7"/>
    <p:sldId id="448" r:id="rId8"/>
    <p:sldId id="417" r:id="rId9"/>
    <p:sldId id="420" r:id="rId10"/>
    <p:sldId id="421" r:id="rId11"/>
    <p:sldId id="419" r:id="rId12"/>
    <p:sldId id="422" r:id="rId13"/>
    <p:sldId id="423" r:id="rId14"/>
    <p:sldId id="424" r:id="rId15"/>
    <p:sldId id="425" r:id="rId16"/>
    <p:sldId id="426" r:id="rId17"/>
    <p:sldId id="428" r:id="rId18"/>
    <p:sldId id="429" r:id="rId19"/>
    <p:sldId id="437" r:id="rId20"/>
    <p:sldId id="441" r:id="rId21"/>
    <p:sldId id="430" r:id="rId22"/>
    <p:sldId id="431" r:id="rId23"/>
    <p:sldId id="433" r:id="rId24"/>
    <p:sldId id="438" r:id="rId25"/>
    <p:sldId id="440" r:id="rId26"/>
    <p:sldId id="445" r:id="rId27"/>
    <p:sldId id="446" r:id="rId28"/>
  </p:sldIdLst>
  <p:sldSz cx="9144000" cy="6858000" type="screen4x3"/>
  <p:notesSz cx="700405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FFCC00"/>
    <a:srgbClr val="FFFF00"/>
    <a:srgbClr val="FFFF66"/>
    <a:srgbClr val="990000"/>
    <a:srgbClr val="A50021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4660"/>
  </p:normalViewPr>
  <p:slideViewPr>
    <p:cSldViewPr>
      <p:cViewPr>
        <p:scale>
          <a:sx n="84" d="100"/>
          <a:sy n="84" d="100"/>
        </p:scale>
        <p:origin x="-153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341" y="0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0605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341" y="8760605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36EA23C-229C-4B19-97B4-DBCC07264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0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341" y="0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3275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5" y="4381104"/>
            <a:ext cx="5603240" cy="415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0605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341" y="8760605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AD9BB8-3632-40B8-93B5-3B927804E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0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A5D7211-3CE5-4F5D-86B0-9B56F39107B3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58057DB-6BF5-4277-A00A-75CF3A432B8A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123B051-BBCF-43D1-B648-673450292F75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DC87757-F0D3-42BF-9C77-9E426C1D50D7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19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645C7E-F22B-4240-BADE-EF12433EE3A9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80434DB-AE52-46FA-B08D-F97321DC54BC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196FA68-EA14-4261-BC2D-79C08243F8D4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54422F0-798E-4B89-8067-E59351161214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1E7FAC3-7BA0-446C-B113-C4891CF03E0F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78875A0-26BF-4E55-B407-602B8018B46C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FCAD80F-1BE1-44E2-9872-F8B6C93A4CD4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81D07BB-C249-45F5-9D9C-70DEDADB7D50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B2EFEF0-4AF7-40F8-BE90-7A9A57DEF8A7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50751" indent="-288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55002" indent="-2310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17002" indent="-2310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79003" indent="-2310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41003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3003004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65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927005" indent="-23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99AFFB4-DEE4-4C8D-91DB-D2C4244A8CCF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74" y="4381104"/>
            <a:ext cx="5136303" cy="41505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DD85-2C27-4138-A667-B99498992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E3F04-964F-4C82-A35E-0BBDF09B0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4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2B47-4A52-497B-BC51-B7B72CE54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11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57BCF-85E1-4D79-8B93-64BDB380A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7912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582F3-7CA8-4D71-A075-10C137569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95093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166DF-46C1-44C8-8A9D-E879F4881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8889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5BE4C-4EDF-411D-B72B-9D4019B17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63966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EB91-BA48-464F-8907-F82CEC811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9477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0894-9846-4571-BAE4-29BEDB07C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86934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E115E-594A-4652-9018-041513CE8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24908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6C1B-2E78-4AEE-B776-8C5186BA1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11930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2EA0B-CE47-4D26-9219-3289F18E6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62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BFE86-5995-478F-BE50-2E47265D5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052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66A9-0024-4D18-8E90-3644017C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23065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62493-9C45-4473-82F3-8CCA6738F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98881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EFBB-FDFC-4191-A899-F8CF8E11E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55006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EC96-2A36-43DA-B49F-E21388602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46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F6C8C-0B55-4CAF-821A-88DD96E6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141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436E2-59FD-4124-A99D-8D0C95324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70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5363F-F607-4974-BF9A-9404D46D6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76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8E0-6E44-4D88-8938-8A0C9EDFD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314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77C30-F1C9-4ECA-9A04-9528DACB1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7AF1-1CC1-44F6-97DF-6EEA1CF97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477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CA71-A8B2-461F-8178-6373BA328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70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9455E-3691-4E9B-AF21-B7ACC4DF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24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F0782-8D64-4861-BE7A-AF7E01CBD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4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7C5C-4F8A-456B-B40D-EF942C0D6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95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C2884-13E6-4716-AE63-517AB12179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41468"/>
      </p:ext>
    </p:extLst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66A7-DDED-4D30-B821-520E253091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40926"/>
      </p:ext>
    </p:extLst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EF3D-514A-40D9-981D-C8E4A2E2BC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15591"/>
      </p:ext>
    </p:extLst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3788A-4CD7-4E56-962F-9EA092B362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43923"/>
      </p:ext>
    </p:extLst>
  </p:cSld>
  <p:clrMapOvr>
    <a:masterClrMapping/>
  </p:clrMapOvr>
  <p:transition spd="slow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73424-95B4-4D36-9FB1-61303538A9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50772"/>
      </p:ext>
    </p:extLst>
  </p:cSld>
  <p:clrMapOvr>
    <a:masterClrMapping/>
  </p:clrMapOvr>
  <p:transition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038C-A170-4E3C-94A8-A8ED296BD4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13238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E7BF7-C9F5-42FA-A13B-00F13DAB3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040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75855-6DC1-43F3-81E8-C9CE841026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99650"/>
      </p:ext>
    </p:extLst>
  </p:cSld>
  <p:clrMapOvr>
    <a:masterClrMapping/>
  </p:clrMapOvr>
  <p:transition spd="slow"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6B4BD-D1E9-4ECC-9F6F-EAF0DD5583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5718"/>
      </p:ext>
    </p:extLst>
  </p:cSld>
  <p:clrMapOvr>
    <a:masterClrMapping/>
  </p:clrMapOvr>
  <p:transition spd="slow"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84377-E0AE-4D24-B2A8-117DEA557B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10775"/>
      </p:ext>
    </p:extLst>
  </p:cSld>
  <p:clrMapOvr>
    <a:masterClrMapping/>
  </p:clrMapOvr>
  <p:transition spd="slow"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25FC-F3AB-4B7D-A75E-A019881457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42225"/>
      </p:ext>
    </p:extLst>
  </p:cSld>
  <p:clrMapOvr>
    <a:masterClrMapping/>
  </p:clrMapOvr>
  <p:transition spd="slow"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187A-4E7F-4222-9DCB-15A38C814C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30795"/>
      </p:ext>
    </p:extLst>
  </p:cSld>
  <p:clrMapOvr>
    <a:masterClrMapping/>
  </p:clrMapOvr>
  <p:transition spd="slow"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2EA0B-CE47-4D26-9219-3289F18E6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625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7AF1-1CC1-44F6-97DF-6EEA1CF97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477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E7BF7-C9F5-42FA-A13B-00F13DAB3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040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90F3-9257-4906-9AC6-15119230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833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C3601-13FB-48EB-A2DF-CB114BEDA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7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90F3-9257-4906-9AC6-15119230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833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6049-AACB-4FA8-87CE-68D550D83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210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071C-973F-4210-A910-BAB04D6E7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855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E73A5-8682-41EE-93F1-187865AD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655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E3F04-964F-4C82-A35E-0BBDF09B0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478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2B47-4A52-497B-BC51-B7B72CE54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1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C3601-13FB-48EB-A2DF-CB114BEDA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7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6049-AACB-4FA8-87CE-68D550D83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2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071C-973F-4210-A910-BAB04D6E7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8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E73A5-8682-41EE-93F1-187865AD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6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5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33DA4C6-7739-4F36-8268-C7B8BA6D3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3B3EAE1-4EBE-4545-8C00-23119167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  <p:sldLayoutId id="2147484433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4099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128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123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4124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4125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6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7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101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4120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2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4115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4116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4117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4118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19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4103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4109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0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1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2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3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4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4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4105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06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107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08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6F2F56A0-B60C-4B8A-8065-80526BB1080C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6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A.) Response A</a:t>
            </a:r>
            <a:endParaRPr lang="en-US" sz="3200" smtClean="0">
              <a:latin typeface="+mn-lt"/>
            </a:endParaRP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B.) Response B</a:t>
            </a:r>
            <a:endParaRPr lang="en-US" sz="3200" smtClean="0">
              <a:latin typeface="+mn-lt"/>
            </a:endParaRP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C.) Response C</a:t>
            </a:r>
            <a:endParaRPr lang="en-US" sz="3200" smtClean="0">
              <a:latin typeface="+mn-lt"/>
            </a:endParaRP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D.) Response D</a:t>
            </a:r>
            <a:endParaRPr lang="en-US" sz="3200" smtClean="0">
              <a:latin typeface="+mn-lt"/>
            </a:endParaRP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E.) Response E</a:t>
            </a:r>
            <a:endParaRPr lang="en-US" sz="3200" smtClean="0">
              <a:latin typeface="+mn-lt"/>
            </a:endParaRP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Percent Complete 100%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00:30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0" r:id="rId1"/>
    <p:sldLayoutId id="2147484481" r:id="rId2"/>
    <p:sldLayoutId id="2147484482" r:id="rId3"/>
    <p:sldLayoutId id="2147484483" r:id="rId4"/>
    <p:sldLayoutId id="2147484484" r:id="rId5"/>
    <p:sldLayoutId id="2147484485" r:id="rId6"/>
    <p:sldLayoutId id="2147484486" r:id="rId7"/>
    <p:sldLayoutId id="2147484487" r:id="rId8"/>
    <p:sldLayoutId id="2147484488" r:id="rId9"/>
    <p:sldLayoutId id="214748448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usatestprep.com/modules/otd_web_insert/otd_question.php?productid=3&amp;testid=536" TargetMode="Externa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1.bp.blogspot.com/_bMI-KJUhzj4/SfG_kYzUbGI/AAAAAAAACCU/h-TGNyJQ7Bc/s1600-h/4+suits.jpg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2.bp.blogspot.com/_bMI-KJUhzj4/SfG-RjEQQaI/AAAAAAAACCE/CKH3xPxF8zo/s1600-h/spade+suit.jpg" TargetMode="External"/><Relationship Id="rId7" Type="http://schemas.openxmlformats.org/officeDocument/2006/relationships/hyperlink" Target="http://1.bp.blogspot.com/_bMI-KJUhzj4/SfG9KxU-EuI/AAAAAAAACB0/-M1DLQLws3g/s1600-h/club+suit.jp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hyperlink" Target="http://2.bp.blogspot.com/_bMI-KJUhzj4/SfG93bXxVnI/AAAAAAAACB8/bCwWJhTfy6w/s1600-h/diamond+suit.jpg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4.bp.blogspot.com/_bMI-KJUhzj4/SfG-fluyTrI/AAAAAAAACCM/eVH_-oONGCk/s1600-h/heartsuit.jp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3.png"/><Relationship Id="rId4" Type="http://schemas.openxmlformats.org/officeDocument/2006/relationships/image" Target="../media/image2.png"/><Relationship Id="rId9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2.wmf"/><Relationship Id="rId4" Type="http://schemas.openxmlformats.org/officeDocument/2006/relationships/image" Target="../media/image23.png"/><Relationship Id="rId9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png"/><Relationship Id="rId5" Type="http://schemas.openxmlformats.org/officeDocument/2006/relationships/image" Target="../media/image33.wmf"/><Relationship Id="rId10" Type="http://schemas.openxmlformats.org/officeDocument/2006/relationships/image" Target="../media/image35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u="sng" dirty="0" smtClean="0"/>
              <a:t>EOC Practice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-746125" y="229235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Arial" charset="0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30480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hlinkClick r:id="rId2"/>
              </a:rPr>
              <a:t>Question of the Day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1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55588" y="1314450"/>
            <a:ext cx="7745412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4000" dirty="0" smtClean="0">
                <a:solidFill>
                  <a:srgbClr val="000000"/>
                </a:solidFill>
                <a:latin typeface="Century Gothic" pitchFamily="34" charset="0"/>
              </a:rPr>
              <a:t>When </a:t>
            </a:r>
            <a:r>
              <a:rPr lang="en-US" sz="4000" dirty="0">
                <a:solidFill>
                  <a:srgbClr val="000000"/>
                </a:solidFill>
                <a:latin typeface="Century Gothic" pitchFamily="34" charset="0"/>
              </a:rPr>
              <a:t>rolling two </a:t>
            </a:r>
            <a:r>
              <a:rPr lang="en-US" sz="4000" dirty="0" smtClean="0">
                <a:solidFill>
                  <a:srgbClr val="000000"/>
                </a:solidFill>
                <a:latin typeface="Century Gothic" pitchFamily="34" charset="0"/>
              </a:rPr>
              <a:t>dice find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endParaRPr lang="en-US" sz="4000" dirty="0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spcBef>
                <a:spcPct val="35000"/>
              </a:spcBef>
            </a:pPr>
            <a:r>
              <a:rPr lang="en-US" sz="4000" b="1" dirty="0" smtClean="0">
                <a:solidFill>
                  <a:srgbClr val="000000"/>
                </a:solidFill>
                <a:latin typeface="Century Gothic" pitchFamily="34" charset="0"/>
              </a:rPr>
              <a:t>P(sum 4 or sum 5)</a:t>
            </a:r>
            <a:endParaRPr lang="en-US" sz="40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Example 2:</a:t>
            </a:r>
            <a:endParaRPr lang="en-US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931624"/>
              </p:ext>
            </p:extLst>
          </p:nvPr>
        </p:nvGraphicFramePr>
        <p:xfrm>
          <a:off x="4876799" y="2819400"/>
          <a:ext cx="3962401" cy="3503904"/>
        </p:xfrm>
        <a:graphic>
          <a:graphicData uri="http://schemas.openxmlformats.org/drawingml/2006/table">
            <a:tbl>
              <a:tblPr/>
              <a:tblGrid>
                <a:gridCol w="286261"/>
                <a:gridCol w="572521"/>
                <a:gridCol w="613415"/>
                <a:gridCol w="572521"/>
                <a:gridCol w="582527"/>
                <a:gridCol w="644303"/>
                <a:gridCol w="690853"/>
              </a:tblGrid>
              <a:tr h="320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059614"/>
              </p:ext>
            </p:extLst>
          </p:nvPr>
        </p:nvGraphicFramePr>
        <p:xfrm>
          <a:off x="421481" y="3690938"/>
          <a:ext cx="2205038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name="Equation" r:id="rId5" imgW="571320" imgH="406080" progId="Equation.DSMT4">
                  <p:embed/>
                </p:oleObj>
              </mc:Choice>
              <mc:Fallback>
                <p:oleObj name="Equation" r:id="rId5" imgW="57132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" y="3690938"/>
                        <a:ext cx="2205038" cy="156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450154"/>
              </p:ext>
            </p:extLst>
          </p:nvPr>
        </p:nvGraphicFramePr>
        <p:xfrm>
          <a:off x="2706687" y="3571876"/>
          <a:ext cx="1599659" cy="1762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5" name="Equation" r:id="rId7" imgW="368280" imgH="406080" progId="Equation.DSMT4">
                  <p:embed/>
                </p:oleObj>
              </mc:Choice>
              <mc:Fallback>
                <p:oleObj name="Equation" r:id="rId7" imgW="3682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7" y="3571876"/>
                        <a:ext cx="1599659" cy="1762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4+suit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5080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143000"/>
          </a:xfrm>
        </p:spPr>
        <p:txBody>
          <a:bodyPr/>
          <a:lstStyle/>
          <a:p>
            <a:r>
              <a:rPr lang="en-US" u="sng" dirty="0" smtClean="0"/>
              <a:t>Deck of Cards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295400"/>
            <a:ext cx="3657600" cy="5334000"/>
          </a:xfrm>
          <a:ln w="19050">
            <a:solidFill>
              <a:srgbClr val="FF33CC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52 total cards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 Suits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 cards in each suit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 Face cards in each suit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3" descr="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 descr="spade+sui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diamond+sui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35814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 descr="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 descr="club+sui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56025"/>
            <a:ext cx="335280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8" descr="heartsuit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33800"/>
            <a:ext cx="34290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4400" dirty="0" smtClean="0">
                <a:solidFill>
                  <a:srgbClr val="000000"/>
                </a:solidFill>
                <a:latin typeface="Century Gothic" pitchFamily="34" charset="0"/>
              </a:rPr>
              <a:t>In a deck of cards, find  </a:t>
            </a:r>
          </a:p>
          <a:p>
            <a:pPr>
              <a:spcBef>
                <a:spcPct val="35000"/>
              </a:spcBef>
            </a:pPr>
            <a:r>
              <a:rPr lang="en-US" sz="4400" b="1" dirty="0" smtClean="0">
                <a:solidFill>
                  <a:srgbClr val="000000"/>
                </a:solidFill>
                <a:latin typeface="Century Gothic" pitchFamily="34" charset="0"/>
              </a:rPr>
              <a:t>P(Queen or Ace)</a:t>
            </a:r>
            <a:endParaRPr lang="en-US" sz="44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Example 3:</a:t>
            </a:r>
            <a:endParaRPr lang="en-US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0528"/>
              </p:ext>
            </p:extLst>
          </p:nvPr>
        </p:nvGraphicFramePr>
        <p:xfrm>
          <a:off x="914400" y="3124200"/>
          <a:ext cx="3434019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8" name="Equation" r:id="rId5" imgW="571320" imgH="406080" progId="Equation.DSMT4">
                  <p:embed/>
                </p:oleObj>
              </mc:Choice>
              <mc:Fallback>
                <p:oleObj name="Equation" r:id="rId5" imgW="57132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3434019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834572"/>
              </p:ext>
            </p:extLst>
          </p:nvPr>
        </p:nvGraphicFramePr>
        <p:xfrm>
          <a:off x="4555173" y="3048000"/>
          <a:ext cx="2295525" cy="261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9" name="Equation" r:id="rId7" imgW="355320" imgH="406080" progId="Equation.DSMT4">
                  <p:embed/>
                </p:oleObj>
              </mc:Choice>
              <mc:Fallback>
                <p:oleObj name="Equation" r:id="rId7" imgW="35532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173" y="3048000"/>
                        <a:ext cx="2295525" cy="261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55588" y="1600200"/>
            <a:ext cx="86296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35000"/>
              </a:spcBef>
            </a:pP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P(A 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or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B)</a:t>
            </a:r>
          </a:p>
          <a:p>
            <a:pPr marL="342900" indent="-342900" algn="ctr">
              <a:spcBef>
                <a:spcPct val="35000"/>
              </a:spcBef>
            </a:pP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P(A</a:t>
            </a:r>
            <a:r>
              <a:rPr lang="en-US" sz="40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+mj-lt"/>
                <a:sym typeface="Symbol"/>
              </a:rPr>
              <a:t></a:t>
            </a:r>
            <a:r>
              <a:rPr lang="en-US" sz="40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B) = P(A) </a:t>
            </a:r>
            <a:r>
              <a:rPr lang="en-US" sz="4000" b="1" dirty="0">
                <a:solidFill>
                  <a:srgbClr val="000000"/>
                </a:solidFill>
                <a:latin typeface="+mj-lt"/>
              </a:rPr>
              <a:t>+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 P(B) </a:t>
            </a:r>
            <a:r>
              <a:rPr lang="en-US" sz="4000" dirty="0">
                <a:solidFill>
                  <a:srgbClr val="FF0000"/>
                </a:solidFill>
                <a:latin typeface="+mj-lt"/>
              </a:rPr>
              <a:t>– 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P(A </a:t>
            </a:r>
            <a:r>
              <a:rPr lang="en-US" sz="4000" dirty="0" smtClean="0">
                <a:solidFill>
                  <a:srgbClr val="000000"/>
                </a:solidFill>
                <a:latin typeface="+mj-lt"/>
                <a:sym typeface="Symbol"/>
              </a:rPr>
              <a:t> 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B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) 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0000"/>
                </a:solidFill>
                <a:latin typeface="+mj-lt"/>
              </a:rPr>
              <a:t>Overlapping 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Events Formula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891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39624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endParaRPr lang="en-US" sz="28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4:  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+mj-lt"/>
            </a:endParaRPr>
          </a:p>
        </p:txBody>
      </p:sp>
      <p:sp>
        <p:nvSpPr>
          <p:cNvPr id="39941" name="Rectangle 2"/>
          <p:cNvSpPr>
            <a:spLocks noChangeArrowheads="1"/>
          </p:cNvSpPr>
          <p:nvPr/>
        </p:nvSpPr>
        <p:spPr bwMode="auto">
          <a:xfrm>
            <a:off x="311150" y="1314450"/>
            <a:ext cx="86296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Find the probability that a person will drink 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both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A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= drink coffee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>
                <a:solidFill>
                  <a:srgbClr val="000000"/>
                </a:solidFill>
                <a:latin typeface="+mj-lt"/>
              </a:rPr>
              <a:t>B = drink soda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endParaRPr lang="en-US" sz="36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spcBef>
                <a:spcPct val="35000"/>
              </a:spcBef>
            </a:pPr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9943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9"/>
          <a:stretch/>
        </p:blipFill>
        <p:spPr bwMode="auto">
          <a:xfrm>
            <a:off x="4342401" y="2362200"/>
            <a:ext cx="460062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632300"/>
              </p:ext>
            </p:extLst>
          </p:nvPr>
        </p:nvGraphicFramePr>
        <p:xfrm>
          <a:off x="1295399" y="4038600"/>
          <a:ext cx="1625771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Equation" r:id="rId6" imgW="279360" imgH="406080" progId="Equation.DSMT4">
                  <p:embed/>
                </p:oleObj>
              </mc:Choice>
              <mc:Fallback>
                <p:oleObj name="Equation" r:id="rId6" imgW="27936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399" y="4038600"/>
                        <a:ext cx="1625771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Find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the 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P(A 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sym typeface="Symbol"/>
              </a:rPr>
              <a:t>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B)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A = band members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B = club members</a:t>
            </a:r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5: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+mj-lt"/>
            </a:endParaRP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75"/>
          <a:stretch/>
        </p:blipFill>
        <p:spPr bwMode="auto">
          <a:xfrm>
            <a:off x="5242560" y="1676400"/>
            <a:ext cx="3810000" cy="306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152895"/>
              </p:ext>
            </p:extLst>
          </p:nvPr>
        </p:nvGraphicFramePr>
        <p:xfrm>
          <a:off x="1806575" y="5181600"/>
          <a:ext cx="1341438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6" name="Equation" r:id="rId6" imgW="368280" imgH="406080" progId="Equation.DSMT4">
                  <p:embed/>
                </p:oleObj>
              </mc:Choice>
              <mc:Fallback>
                <p:oleObj name="Equation" r:id="rId6" imgW="3682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5181600"/>
                        <a:ext cx="1341438" cy="147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614827"/>
              </p:ext>
            </p:extLst>
          </p:nvPr>
        </p:nvGraphicFramePr>
        <p:xfrm>
          <a:off x="200660" y="3505200"/>
          <a:ext cx="4884738" cy="1458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7" name="Equation" r:id="rId8" imgW="1358640" imgH="406080" progId="Equation.DSMT4">
                  <p:embed/>
                </p:oleObj>
              </mc:Choice>
              <mc:Fallback>
                <p:oleObj name="Equation" r:id="rId8" imgW="135864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" y="3505200"/>
                        <a:ext cx="4884738" cy="1458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In a deck 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of 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cards find</a:t>
            </a:r>
          </a:p>
          <a:p>
            <a:pPr>
              <a:spcBef>
                <a:spcPct val="35000"/>
              </a:spcBef>
            </a:pP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+mj-lt"/>
              </a:rPr>
              <a:t>P(King or Club)</a:t>
            </a:r>
            <a:endParaRPr lang="en-US" sz="4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6: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102365"/>
              </p:ext>
            </p:extLst>
          </p:nvPr>
        </p:nvGraphicFramePr>
        <p:xfrm>
          <a:off x="705369" y="3505200"/>
          <a:ext cx="4400031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5" imgW="901440" imgH="406080" progId="Equation.DSMT4">
                  <p:embed/>
                </p:oleObj>
              </mc:Choice>
              <mc:Fallback>
                <p:oleObj name="Equation" r:id="rId5" imgW="90144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69" y="3505200"/>
                        <a:ext cx="4400031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170513"/>
              </p:ext>
            </p:extLst>
          </p:nvPr>
        </p:nvGraphicFramePr>
        <p:xfrm>
          <a:off x="5181600" y="3048000"/>
          <a:ext cx="2492375" cy="2843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Equation" r:id="rId7" imgW="355320" imgH="406080" progId="Equation.DSMT4">
                  <p:embed/>
                </p:oleObj>
              </mc:Choice>
              <mc:Fallback>
                <p:oleObj name="Equation" r:id="rId7" imgW="35532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0"/>
                        <a:ext cx="2492375" cy="2843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Find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the 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P(picking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a 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female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 or a person from 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Florida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).</a:t>
            </a:r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7: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13916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48724"/>
              </p:ext>
            </p:extLst>
          </p:nvPr>
        </p:nvGraphicFramePr>
        <p:xfrm>
          <a:off x="228600" y="3149600"/>
          <a:ext cx="3810001" cy="2489200"/>
        </p:xfrm>
        <a:graphic>
          <a:graphicData uri="http://schemas.openxmlformats.org/drawingml/2006/table">
            <a:tbl>
              <a:tblPr/>
              <a:tblGrid>
                <a:gridCol w="762001"/>
                <a:gridCol w="1752600"/>
                <a:gridCol w="129540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98041"/>
              </p:ext>
            </p:extLst>
          </p:nvPr>
        </p:nvGraphicFramePr>
        <p:xfrm>
          <a:off x="4800600" y="2590800"/>
          <a:ext cx="301307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1" name="Equation" r:id="rId5" imgW="838080" imgH="406080" progId="Equation.DSMT4">
                  <p:embed/>
                </p:oleObj>
              </mc:Choice>
              <mc:Fallback>
                <p:oleObj name="Equation" r:id="rId5" imgW="8380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90800"/>
                        <a:ext cx="3013075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853592"/>
              </p:ext>
            </p:extLst>
          </p:nvPr>
        </p:nvGraphicFramePr>
        <p:xfrm>
          <a:off x="5607049" y="4267200"/>
          <a:ext cx="1936511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2" name="Equation" r:id="rId7" imgW="368280" imgH="406080" progId="Equation.DSMT4">
                  <p:embed/>
                </p:oleObj>
              </mc:Choice>
              <mc:Fallback>
                <p:oleObj name="Equation" r:id="rId7" imgW="36828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49" y="4267200"/>
                        <a:ext cx="1936511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When 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rolling 2 dice, 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find P(an </a:t>
            </a:r>
            <a:r>
              <a:rPr lang="en-US" sz="3200" b="1" dirty="0">
                <a:solidFill>
                  <a:srgbClr val="000000"/>
                </a:solidFill>
                <a:latin typeface="+mj-lt"/>
              </a:rPr>
              <a:t>even sum 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or a number </a:t>
            </a:r>
            <a:r>
              <a:rPr lang="en-US" sz="3200" b="1" dirty="0">
                <a:solidFill>
                  <a:srgbClr val="000000"/>
                </a:solidFill>
                <a:latin typeface="+mj-lt"/>
              </a:rPr>
              <a:t>greater than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</a:rPr>
              <a:t>10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).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8: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702301"/>
              </p:ext>
            </p:extLst>
          </p:nvPr>
        </p:nvGraphicFramePr>
        <p:xfrm>
          <a:off x="4876799" y="2819400"/>
          <a:ext cx="3962401" cy="3503904"/>
        </p:xfrm>
        <a:graphic>
          <a:graphicData uri="http://schemas.openxmlformats.org/drawingml/2006/table">
            <a:tbl>
              <a:tblPr/>
              <a:tblGrid>
                <a:gridCol w="286261"/>
                <a:gridCol w="572521"/>
                <a:gridCol w="613415"/>
                <a:gridCol w="572521"/>
                <a:gridCol w="582527"/>
                <a:gridCol w="644303"/>
                <a:gridCol w="690853"/>
              </a:tblGrid>
              <a:tr h="320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917273"/>
              </p:ext>
            </p:extLst>
          </p:nvPr>
        </p:nvGraphicFramePr>
        <p:xfrm>
          <a:off x="457200" y="2514600"/>
          <a:ext cx="3874338" cy="1720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6" name="Equation" r:id="rId5" imgW="914400" imgH="406080" progId="Equation.DSMT4">
                  <p:embed/>
                </p:oleObj>
              </mc:Choice>
              <mc:Fallback>
                <p:oleObj name="Equation" r:id="rId5" imgW="91440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3874338" cy="17200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470083"/>
              </p:ext>
            </p:extLst>
          </p:nvPr>
        </p:nvGraphicFramePr>
        <p:xfrm>
          <a:off x="1968500" y="4427632"/>
          <a:ext cx="1536700" cy="2231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Equation" r:id="rId7" imgW="279360" imgH="406080" progId="Equation.DSMT4">
                  <p:embed/>
                </p:oleObj>
              </mc:Choice>
              <mc:Fallback>
                <p:oleObj name="Equation" r:id="rId7" imgW="27936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427632"/>
                        <a:ext cx="1536700" cy="2231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CC"/>
                </a:solidFill>
              </a:rPr>
              <a:t>CCGPS Geometry</a:t>
            </a:r>
            <a:br>
              <a:rPr lang="en-US" sz="4000" dirty="0" smtClean="0">
                <a:solidFill>
                  <a:srgbClr val="FFFFCC"/>
                </a:solidFill>
              </a:rPr>
            </a:br>
            <a:r>
              <a:rPr lang="en-US" sz="4000" dirty="0" smtClean="0">
                <a:solidFill>
                  <a:srgbClr val="FFFFCC"/>
                </a:solidFill>
              </a:rPr>
              <a:t>Day 74 (11-11-14)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7630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FFFFCC"/>
                </a:solidFill>
                <a:latin typeface="Arial" charset="0"/>
              </a:rPr>
              <a:t>UNIT QUESTION: What connection does conditional probability have to independence?</a:t>
            </a:r>
          </a:p>
          <a:p>
            <a:pPr eaLnBrk="1" hangingPunct="1"/>
            <a:r>
              <a:rPr lang="en-US" dirty="0">
                <a:solidFill>
                  <a:srgbClr val="FFFFCC"/>
                </a:solidFill>
                <a:latin typeface="Arial" charset="0"/>
              </a:rPr>
              <a:t>Standard: </a:t>
            </a:r>
            <a:r>
              <a:rPr lang="en-US" u="sng" dirty="0">
                <a:solidFill>
                  <a:srgbClr val="FFFFCC"/>
                </a:solidFill>
                <a:latin typeface="Arial" charset="0"/>
              </a:rPr>
              <a:t>MCC9-12.S.CP.1-7</a:t>
            </a:r>
          </a:p>
          <a:p>
            <a:pPr eaLnBrk="1" hangingPunct="1"/>
            <a:endParaRPr lang="en-US" u="sng" dirty="0">
              <a:solidFill>
                <a:srgbClr val="FFFFCC"/>
              </a:solidFill>
              <a:latin typeface="Arial" charset="0"/>
            </a:endParaRPr>
          </a:p>
          <a:p>
            <a:pPr eaLnBrk="1" hangingPunct="1"/>
            <a:r>
              <a:rPr lang="en-US" sz="4000" dirty="0">
                <a:solidFill>
                  <a:srgbClr val="FFFFCC"/>
                </a:solidFill>
                <a:latin typeface="Arial" charset="0"/>
              </a:rPr>
              <a:t>Today’s Question:</a:t>
            </a:r>
          </a:p>
          <a:p>
            <a:pPr eaLnBrk="1" hangingPunct="1"/>
            <a:r>
              <a:rPr lang="en-US" sz="4000" dirty="0">
                <a:solidFill>
                  <a:srgbClr val="FFFFCC"/>
                </a:solidFill>
                <a:latin typeface="Arial" charset="0"/>
              </a:rPr>
              <a:t>What is the difference between the intersection and the union of 2 events?</a:t>
            </a:r>
          </a:p>
          <a:p>
            <a:pPr eaLnBrk="1" hangingPunct="1"/>
            <a:r>
              <a:rPr lang="en-US" dirty="0">
                <a:solidFill>
                  <a:srgbClr val="FFFFCC"/>
                </a:solidFill>
                <a:latin typeface="Arial" charset="0"/>
              </a:rPr>
              <a:t>Standard: </a:t>
            </a:r>
            <a:r>
              <a:rPr lang="en-US" u="sng" dirty="0">
                <a:solidFill>
                  <a:srgbClr val="FFFFCC"/>
                </a:solidFill>
                <a:latin typeface="Arial" charset="0"/>
              </a:rPr>
              <a:t>MCC9-12.S.CP.1, 7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16588"/>
            <a:ext cx="2514600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75"/>
          <a:stretch/>
        </p:blipFill>
        <p:spPr bwMode="auto">
          <a:xfrm>
            <a:off x="4501100" y="2362200"/>
            <a:ext cx="46429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85750" y="1447800"/>
            <a:ext cx="86296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Find</a:t>
            </a:r>
          </a:p>
          <a:p>
            <a:endParaRPr lang="en-US" sz="4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9:  Complementary 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Events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+mj-lt"/>
            </a:endParaRPr>
          </a:p>
        </p:txBody>
      </p:sp>
      <p:graphicFrame>
        <p:nvGraphicFramePr>
          <p:cNvPr id="4608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69439"/>
              </p:ext>
            </p:extLst>
          </p:nvPr>
        </p:nvGraphicFramePr>
        <p:xfrm>
          <a:off x="1584325" y="1331912"/>
          <a:ext cx="220503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2" name="Equation" r:id="rId5" imgW="698400" imgH="253800" progId="Equation.DSMT4">
                  <p:embed/>
                </p:oleObj>
              </mc:Choice>
              <mc:Fallback>
                <p:oleObj name="Equation" r:id="rId5" imgW="6984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1331912"/>
                        <a:ext cx="220503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99078"/>
              </p:ext>
            </p:extLst>
          </p:nvPr>
        </p:nvGraphicFramePr>
        <p:xfrm>
          <a:off x="457200" y="2286000"/>
          <a:ext cx="1950387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3" name="Equation" r:id="rId7" imgW="393480" imgH="406080" progId="Equation.DSMT4">
                  <p:embed/>
                </p:oleObj>
              </mc:Choice>
              <mc:Fallback>
                <p:oleObj name="Equation" r:id="rId7" imgW="3934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1950387" cy="2011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850862"/>
              </p:ext>
            </p:extLst>
          </p:nvPr>
        </p:nvGraphicFramePr>
        <p:xfrm>
          <a:off x="2590800" y="2461418"/>
          <a:ext cx="1846458" cy="2034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4" name="Equation" r:id="rId9" imgW="368280" imgH="406080" progId="Equation.DSMT4">
                  <p:embed/>
                </p:oleObj>
              </mc:Choice>
              <mc:Fallback>
                <p:oleObj name="Equation" r:id="rId9" imgW="36828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461418"/>
                        <a:ext cx="1846458" cy="2034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55588" y="1314450"/>
            <a:ext cx="46974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800">
              <a:solidFill>
                <a:srgbClr val="000000"/>
              </a:solidFill>
              <a:latin typeface="+mj-lt"/>
            </a:endParaRPr>
          </a:p>
          <a:p>
            <a:endParaRPr lang="en-US" sz="28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000000"/>
                </a:solidFill>
                <a:latin typeface="+mj-lt"/>
              </a:rPr>
              <a:t>Example 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10:  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Complementary Events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+mj-lt"/>
            </a:endParaRP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28936"/>
              </p:ext>
            </p:extLst>
          </p:nvPr>
        </p:nvGraphicFramePr>
        <p:xfrm>
          <a:off x="125413" y="4586288"/>
          <a:ext cx="1801812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6" name="Equation" r:id="rId4" imgW="457200" imgH="253800" progId="Equation.DSMT4">
                  <p:embed/>
                </p:oleObj>
              </mc:Choice>
              <mc:Fallback>
                <p:oleObj name="Equation" r:id="rId4" imgW="4572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4586288"/>
                        <a:ext cx="1801812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5"/>
          <a:stretch/>
        </p:blipFill>
        <p:spPr bwMode="auto">
          <a:xfrm>
            <a:off x="4847350" y="1324927"/>
            <a:ext cx="4296650" cy="339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12" name="Rectangle 2"/>
          <p:cNvSpPr>
            <a:spLocks noChangeArrowheads="1"/>
          </p:cNvSpPr>
          <p:nvPr/>
        </p:nvSpPr>
        <p:spPr bwMode="auto">
          <a:xfrm>
            <a:off x="213360" y="1219200"/>
            <a:ext cx="458724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A = plays volleyball</a:t>
            </a:r>
          </a:p>
          <a:p>
            <a:pPr>
              <a:spcBef>
                <a:spcPct val="35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B = plays softball</a:t>
            </a:r>
          </a:p>
          <a:p>
            <a:pPr>
              <a:spcBef>
                <a:spcPct val="35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What 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is the probability that a female does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</a:rPr>
              <a:t>not 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play volleyball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173947"/>
              </p:ext>
            </p:extLst>
          </p:nvPr>
        </p:nvGraphicFramePr>
        <p:xfrm>
          <a:off x="1905000" y="4419600"/>
          <a:ext cx="22828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7" name="Equation" r:id="rId7" imgW="634680" imgH="406080" progId="Equation.DSMT4">
                  <p:embed/>
                </p:oleObj>
              </mc:Choice>
              <mc:Fallback>
                <p:oleObj name="Equation" r:id="rId7" imgW="6346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2282825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63638"/>
              </p:ext>
            </p:extLst>
          </p:nvPr>
        </p:nvGraphicFramePr>
        <p:xfrm>
          <a:off x="4194430" y="4191000"/>
          <a:ext cx="2206370" cy="1958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8" name="Equation" r:id="rId9" imgW="457200" imgH="406080" progId="Equation.DSMT4">
                  <p:embed/>
                </p:oleObj>
              </mc:Choice>
              <mc:Fallback>
                <p:oleObj name="Equation" r:id="rId9" imgW="45720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430" y="4191000"/>
                        <a:ext cx="2206370" cy="1958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609850"/>
          </a:xfrm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/>
          <a:lstStyle/>
          <a:p>
            <a:r>
              <a:rPr lang="en-US" sz="6000" dirty="0" smtClean="0"/>
              <a:t>Mutually Exclusive Practice WS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Use your notes to help you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534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609850"/>
          </a:xfrm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/>
          <a:lstStyle/>
          <a:p>
            <a:r>
              <a:rPr lang="en-US" sz="6000" dirty="0" smtClean="0"/>
              <a:t>Using Venn Diagrams HW WS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Use your notes to help you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9040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5400" dirty="0" smtClean="0"/>
              <a:t>Mutually Exclusive VS. Overlapping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5669760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34462" y="1371600"/>
            <a:ext cx="88344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4200" dirty="0">
                <a:solidFill>
                  <a:srgbClr val="000000"/>
                </a:solidFill>
                <a:latin typeface="Century Gothic" pitchFamily="34" charset="0"/>
              </a:rPr>
              <a:t>A </a:t>
            </a:r>
            <a:r>
              <a:rPr lang="en-US" sz="4200" b="1" i="1" dirty="0">
                <a:solidFill>
                  <a:srgbClr val="990000"/>
                </a:solidFill>
                <a:latin typeface="Century Gothic" pitchFamily="34" charset="0"/>
              </a:rPr>
              <a:t>compound event</a:t>
            </a:r>
            <a:r>
              <a:rPr lang="en-US" sz="4200" dirty="0">
                <a:solidFill>
                  <a:srgbClr val="000000"/>
                </a:solidFill>
                <a:latin typeface="Century Gothic" pitchFamily="34" charset="0"/>
              </a:rPr>
              <a:t> combines two or more events, using the word </a:t>
            </a:r>
            <a:r>
              <a:rPr lang="en-US" sz="4200" b="1" i="1" dirty="0">
                <a:solidFill>
                  <a:srgbClr val="000000"/>
                </a:solidFill>
                <a:latin typeface="Century Gothic" pitchFamily="34" charset="0"/>
              </a:rPr>
              <a:t>and</a:t>
            </a:r>
            <a:r>
              <a:rPr lang="en-US" sz="4200" dirty="0">
                <a:solidFill>
                  <a:srgbClr val="000000"/>
                </a:solidFill>
                <a:latin typeface="Century Gothic" pitchFamily="34" charset="0"/>
              </a:rPr>
              <a:t> or the word </a:t>
            </a:r>
            <a:r>
              <a:rPr lang="en-US" sz="4200" b="1" i="1" dirty="0">
                <a:solidFill>
                  <a:srgbClr val="000000"/>
                </a:solidFill>
                <a:latin typeface="Century Gothic" pitchFamily="34" charset="0"/>
              </a:rPr>
              <a:t>or</a:t>
            </a:r>
            <a:r>
              <a:rPr lang="en-US" sz="4200" dirty="0">
                <a:solidFill>
                  <a:srgbClr val="000000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86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rgbClr val="000000"/>
                </a:solidFill>
                <a:latin typeface="Century Gothic" pitchFamily="34" charset="0"/>
              </a:rPr>
              <a:t>Compound Probability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2400" y="1219200"/>
            <a:ext cx="883443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3600" dirty="0">
                <a:solidFill>
                  <a:srgbClr val="000000"/>
                </a:solidFill>
                <a:latin typeface="Century Gothic" pitchFamily="34" charset="0"/>
              </a:rPr>
              <a:t>If two or more events cannot occur at the same time they are termed </a:t>
            </a:r>
            <a:r>
              <a:rPr lang="en-US" sz="3600" b="1" i="1" u="sng" dirty="0">
                <a:solidFill>
                  <a:srgbClr val="990000"/>
                </a:solidFill>
                <a:latin typeface="Century Gothic" pitchFamily="34" charset="0"/>
              </a:rPr>
              <a:t>mutually exclusive</a:t>
            </a:r>
            <a:r>
              <a:rPr lang="en-US" sz="3600" i="1" dirty="0">
                <a:solidFill>
                  <a:srgbClr val="000000"/>
                </a:solidFill>
                <a:latin typeface="Century Gothic" pitchFamily="34" charset="0"/>
              </a:rPr>
              <a:t>.</a:t>
            </a:r>
            <a:endParaRPr lang="en-US" sz="36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742950" lvl="1" indent="-28575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3600" dirty="0">
                <a:solidFill>
                  <a:srgbClr val="000000"/>
                </a:solidFill>
                <a:latin typeface="Century Gothic" pitchFamily="34" charset="0"/>
              </a:rPr>
              <a:t>They have </a:t>
            </a:r>
            <a:r>
              <a:rPr lang="en-US" sz="3600" b="1" dirty="0">
                <a:solidFill>
                  <a:srgbClr val="000000"/>
                </a:solidFill>
                <a:latin typeface="Century Gothic" pitchFamily="34" charset="0"/>
              </a:rPr>
              <a:t>no</a:t>
            </a:r>
            <a:r>
              <a:rPr lang="en-US" sz="3600" dirty="0">
                <a:solidFill>
                  <a:srgbClr val="000000"/>
                </a:solidFill>
                <a:latin typeface="Century Gothic" pitchFamily="34" charset="0"/>
              </a:rPr>
              <a:t> common outcomes.</a:t>
            </a:r>
          </a:p>
          <a:p>
            <a:pPr marL="742950" lvl="1" indent="-285750">
              <a:spcBef>
                <a:spcPct val="35000"/>
              </a:spcBef>
            </a:pPr>
            <a:endParaRPr lang="en-US" sz="36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3600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3600" b="1" i="1" u="sng" dirty="0">
                <a:solidFill>
                  <a:srgbClr val="990000"/>
                </a:solidFill>
                <a:latin typeface="Century Gothic" pitchFamily="34" charset="0"/>
              </a:rPr>
              <a:t>Overlapping</a:t>
            </a:r>
            <a:r>
              <a:rPr lang="en-US" sz="3600" dirty="0">
                <a:solidFill>
                  <a:srgbClr val="000000"/>
                </a:solidFill>
                <a:latin typeface="Century Gothic" pitchFamily="34" charset="0"/>
              </a:rPr>
              <a:t> events have </a:t>
            </a:r>
            <a:r>
              <a:rPr lang="en-US" sz="3600" b="1" dirty="0">
                <a:solidFill>
                  <a:srgbClr val="000000"/>
                </a:solidFill>
                <a:latin typeface="Century Gothic" pitchFamily="34" charset="0"/>
              </a:rPr>
              <a:t>at least one common outcome</a:t>
            </a:r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.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Also known as </a:t>
            </a:r>
            <a:r>
              <a:rPr lang="en-US" sz="3600" b="1" smtClean="0">
                <a:solidFill>
                  <a:srgbClr val="000000"/>
                </a:solidFill>
                <a:latin typeface="Century Gothic" pitchFamily="34" charset="0"/>
              </a:rPr>
              <a:t>inclusive events.</a:t>
            </a:r>
            <a:endParaRPr lang="en-US" sz="3600" b="1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86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rgbClr val="000000"/>
                </a:solidFill>
                <a:latin typeface="Century Gothic" pitchFamily="34" charset="0"/>
              </a:rPr>
              <a:t>Mutually Exclusive vs. Overlapping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55588" y="1905000"/>
            <a:ext cx="8629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35000"/>
              </a:spcBef>
            </a:pPr>
            <a:r>
              <a:rPr lang="en-US" sz="5400" dirty="0" smtClean="0">
                <a:solidFill>
                  <a:srgbClr val="000000"/>
                </a:solidFill>
                <a:latin typeface="Century Gothic" pitchFamily="34" charset="0"/>
              </a:rPr>
              <a:t>P(A </a:t>
            </a:r>
            <a:r>
              <a:rPr lang="en-US" sz="5400" b="1" dirty="0">
                <a:solidFill>
                  <a:srgbClr val="CC0000"/>
                </a:solidFill>
                <a:latin typeface="Century Gothic" pitchFamily="34" charset="0"/>
              </a:rPr>
              <a:t>or </a:t>
            </a:r>
            <a:r>
              <a:rPr lang="en-US" sz="5400" dirty="0">
                <a:solidFill>
                  <a:srgbClr val="000000"/>
                </a:solidFill>
                <a:latin typeface="Century Gothic" pitchFamily="34" charset="0"/>
              </a:rPr>
              <a:t>B) = P(A) </a:t>
            </a:r>
            <a:r>
              <a:rPr lang="en-US" sz="5400" b="1" dirty="0">
                <a:solidFill>
                  <a:srgbClr val="CC0000"/>
                </a:solidFill>
                <a:latin typeface="Century Gothic" pitchFamily="34" charset="0"/>
              </a:rPr>
              <a:t>+</a:t>
            </a:r>
            <a:r>
              <a:rPr lang="en-US" sz="5400" dirty="0">
                <a:solidFill>
                  <a:srgbClr val="000000"/>
                </a:solidFill>
                <a:latin typeface="Century Gothic" pitchFamily="34" charset="0"/>
              </a:rPr>
              <a:t> P(B)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endParaRPr lang="en-US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0000"/>
                </a:solidFill>
                <a:latin typeface="Century Gothic" pitchFamily="34" charset="0"/>
              </a:rPr>
              <a:t>Mutually Exclusive </a:t>
            </a:r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Formula</a:t>
            </a:r>
            <a:endParaRPr lang="en-US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0725" name="Picture 5" descr="11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3800"/>
            <a:ext cx="52863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848600" cy="1924050"/>
          </a:xfrm>
        </p:spPr>
        <p:txBody>
          <a:bodyPr/>
          <a:lstStyle/>
          <a:p>
            <a:pPr eaLnBrk="1" hangingPunct="1"/>
            <a:r>
              <a:rPr lang="en-US" sz="12000" smtClean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19400"/>
            <a:ext cx="8229600" cy="3657600"/>
          </a:xfrm>
        </p:spPr>
        <p:txBody>
          <a:bodyPr/>
          <a:lstStyle/>
          <a:p>
            <a:pPr eaLnBrk="1" hangingPunct="1"/>
            <a:r>
              <a:rPr lang="en-US" sz="12000" smtClean="0"/>
              <a:t>Means you </a:t>
            </a:r>
            <a:r>
              <a:rPr lang="en-US" sz="12000" smtClean="0">
                <a:solidFill>
                  <a:srgbClr val="0000FF"/>
                </a:solidFill>
              </a:rPr>
              <a:t>ADD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" y="1295400"/>
            <a:ext cx="457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Find 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the probability that a girl’s favorite department store is </a:t>
            </a: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Macy’s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 or </a:t>
            </a: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Nordstrom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.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Find the probability that a girl’s favorite store is </a:t>
            </a: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not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 JC Penny’s.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Example 1:</a:t>
            </a:r>
            <a:endParaRPr lang="en-US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12381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92629"/>
              </p:ext>
            </p:extLst>
          </p:nvPr>
        </p:nvGraphicFramePr>
        <p:xfrm>
          <a:off x="5105400" y="2589206"/>
          <a:ext cx="3810000" cy="2592394"/>
        </p:xfrm>
        <a:graphic>
          <a:graphicData uri="http://schemas.openxmlformats.org/drawingml/2006/table">
            <a:tbl>
              <a:tblPr/>
              <a:tblGrid>
                <a:gridCol w="2925536"/>
                <a:gridCol w="884464"/>
              </a:tblGrid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Macy’s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0.25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Saks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0.20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Nordstrom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0.20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JC Penny’s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0.10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Bloomingdale’s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0.25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920852"/>
              </p:ext>
            </p:extLst>
          </p:nvPr>
        </p:nvGraphicFramePr>
        <p:xfrm>
          <a:off x="4846320" y="1310640"/>
          <a:ext cx="230232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Equation" r:id="rId5" imgW="596880" imgH="177480" progId="Equation.DSMT4">
                  <p:embed/>
                </p:oleObj>
              </mc:Choice>
              <mc:Fallback>
                <p:oleObj name="Equation" r:id="rId5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6320" y="1310640"/>
                        <a:ext cx="2302329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164816"/>
              </p:ext>
            </p:extLst>
          </p:nvPr>
        </p:nvGraphicFramePr>
        <p:xfrm>
          <a:off x="7162800" y="1295400"/>
          <a:ext cx="14208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tion" r:id="rId7" imgW="368280" imgH="177480" progId="Equation.DSMT4">
                  <p:embed/>
                </p:oleObj>
              </mc:Choice>
              <mc:Fallback>
                <p:oleObj name="Equation" r:id="rId7" imgW="36828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295400"/>
                        <a:ext cx="14208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349950"/>
              </p:ext>
            </p:extLst>
          </p:nvPr>
        </p:nvGraphicFramePr>
        <p:xfrm>
          <a:off x="609600" y="5867400"/>
          <a:ext cx="4946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Equation" r:id="rId9" imgW="1282680" imgH="177480" progId="Equation.DSMT4">
                  <p:embed/>
                </p:oleObj>
              </mc:Choice>
              <mc:Fallback>
                <p:oleObj name="Equation" r:id="rId9" imgW="128268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867400"/>
                        <a:ext cx="49466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16541"/>
              </p:ext>
            </p:extLst>
          </p:nvPr>
        </p:nvGraphicFramePr>
        <p:xfrm>
          <a:off x="5538788" y="5867400"/>
          <a:ext cx="1470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Equation" r:id="rId11" imgW="380880" imgH="177480" progId="Equation.DSMT4">
                  <p:embed/>
                </p:oleObj>
              </mc:Choice>
              <mc:Fallback>
                <p:oleObj name="Equation" r:id="rId11" imgW="3808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5867400"/>
                        <a:ext cx="14700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"/>
            <a:ext cx="7772400" cy="1143000"/>
          </a:xfrm>
        </p:spPr>
        <p:txBody>
          <a:bodyPr/>
          <a:lstStyle/>
          <a:p>
            <a:r>
              <a:rPr lang="en-US" dirty="0" smtClean="0"/>
              <a:t>Sum of Rolling 2 Dice</a:t>
            </a:r>
            <a:endParaRPr lang="en-US" dirty="0"/>
          </a:p>
        </p:txBody>
      </p:sp>
      <p:graphicFrame>
        <p:nvGraphicFramePr>
          <p:cNvPr id="2152450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76882256"/>
              </p:ext>
            </p:extLst>
          </p:nvPr>
        </p:nvGraphicFramePr>
        <p:xfrm>
          <a:off x="838200" y="1096326"/>
          <a:ext cx="7010400" cy="5533074"/>
        </p:xfrm>
        <a:graphic>
          <a:graphicData uri="http://schemas.openxmlformats.org/drawingml/2006/table">
            <a:tbl>
              <a:tblPr/>
              <a:tblGrid>
                <a:gridCol w="506461"/>
                <a:gridCol w="1012921"/>
                <a:gridCol w="1085273"/>
                <a:gridCol w="1012921"/>
                <a:gridCol w="1030624"/>
                <a:gridCol w="1139921"/>
                <a:gridCol w="1222279"/>
              </a:tblGrid>
              <a:tr h="517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RespondQuestionMaster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6991</TotalTime>
  <Words>556</Words>
  <Application>Microsoft Office PowerPoint</Application>
  <PresentationFormat>On-screen Show (4:3)</PresentationFormat>
  <Paragraphs>246</Paragraphs>
  <Slides>23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1_Default Design</vt:lpstr>
      <vt:lpstr>5_Default Design</vt:lpstr>
      <vt:lpstr>iRespondGraphMaster</vt:lpstr>
      <vt:lpstr>Default Design</vt:lpstr>
      <vt:lpstr>iRespondQuestionMaster</vt:lpstr>
      <vt:lpstr>Equation</vt:lpstr>
      <vt:lpstr>EOC Practice</vt:lpstr>
      <vt:lpstr>CCGPS Geometry Day 74 (11-11-14)</vt:lpstr>
      <vt:lpstr>Mutually Exclusive VS. Overlapping</vt:lpstr>
      <vt:lpstr>PowerPoint Presentation</vt:lpstr>
      <vt:lpstr>PowerPoint Presentation</vt:lpstr>
      <vt:lpstr>PowerPoint Presentation</vt:lpstr>
      <vt:lpstr>OR</vt:lpstr>
      <vt:lpstr>PowerPoint Presentation</vt:lpstr>
      <vt:lpstr>Sum of Rolling 2 Dice</vt:lpstr>
      <vt:lpstr>PowerPoint Presentation</vt:lpstr>
      <vt:lpstr>Deck of Cards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Mutually Exclusive Practice WS</vt:lpstr>
      <vt:lpstr>Using Venn Diagrams HW WS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Circle Project Due TODAY!</dc:title>
  <dc:creator>Cobb County School District</dc:creator>
  <cp:lastModifiedBy>Carol Houston</cp:lastModifiedBy>
  <cp:revision>231</cp:revision>
  <cp:lastPrinted>2014-11-17T12:43:38Z</cp:lastPrinted>
  <dcterms:created xsi:type="dcterms:W3CDTF">2006-08-10T21:39:48Z</dcterms:created>
  <dcterms:modified xsi:type="dcterms:W3CDTF">2014-11-17T12:46:45Z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