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826" r:id="rId2"/>
  </p:sldMasterIdLst>
  <p:notesMasterIdLst>
    <p:notesMasterId r:id="rId21"/>
  </p:notesMasterIdLst>
  <p:handoutMasterIdLst>
    <p:handoutMasterId r:id="rId22"/>
  </p:handoutMasterIdLst>
  <p:sldIdLst>
    <p:sldId id="257" r:id="rId3"/>
    <p:sldId id="273" r:id="rId4"/>
    <p:sldId id="274" r:id="rId5"/>
    <p:sldId id="275" r:id="rId6"/>
    <p:sldId id="276" r:id="rId7"/>
    <p:sldId id="278" r:id="rId8"/>
    <p:sldId id="279" r:id="rId9"/>
    <p:sldId id="290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9" r:id="rId19"/>
    <p:sldId id="291" r:id="rId20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B48E6-C1EB-458B-B8E6-75CE99A65E53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F7F7A-C690-4E3B-B512-25B61C034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29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EF545-6F6B-4944-B262-AB381FF6F83F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3D8B1-78EA-4775-BE3D-24A66AD3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87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3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4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021557-1AF9-4EB7-A21A-15A3332AED7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11FF-BA38-4DF9-B8A3-5986CC90B47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08B595-CF6F-412C-A433-88B33AA009E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6C2EAB-8006-4C6D-BBB6-FB14E7F1550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6E6A2-A31F-4B77-87DC-B037BF731B6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6EA03-8E84-4ABF-A3B1-EDDCDAAA169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11F8A-C736-43EB-BFC7-BC4E20C3ACB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E458B-3EBB-47D4-98D5-39A25C669C9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5795CB-A854-482D-AFE3-6553B9D8D77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87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A2D0A-29AF-46BB-B474-954DBD9DA24D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99818-D8AE-46BC-8432-4BE0C2D4B79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3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9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4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2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40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9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098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1/5/2015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image" Target="../media/image16.png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04800" y="-685800"/>
            <a:ext cx="7315200" cy="1600200"/>
          </a:xfrm>
        </p:spPr>
        <p:txBody>
          <a:bodyPr/>
          <a:lstStyle/>
          <a:p>
            <a:r>
              <a:rPr lang="en-US" dirty="0" smtClean="0"/>
              <a:t>Homework Questions?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514600"/>
            <a:ext cx="9144000" cy="2286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000" b="1" u="sng" dirty="0"/>
              <a:t>Daily Questions:</a:t>
            </a:r>
          </a:p>
          <a:p>
            <a:pPr marL="514350" indent="-514350">
              <a:lnSpc>
                <a:spcPct val="80000"/>
              </a:lnSpc>
              <a:buAutoNum type="arabicParenR"/>
            </a:pPr>
            <a:r>
              <a:rPr lang="en-US" sz="4000" dirty="0" smtClean="0"/>
              <a:t>How do I Multiply Polynomials?</a:t>
            </a:r>
          </a:p>
          <a:p>
            <a:pPr marL="514350" indent="-514350">
              <a:lnSpc>
                <a:spcPct val="80000"/>
              </a:lnSpc>
              <a:buAutoNum type="arabicParenR"/>
            </a:pPr>
            <a:r>
              <a:rPr lang="en-US" sz="4000" dirty="0" smtClean="0"/>
              <a:t>How do I use Binomial Expansion?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*You will need a calculator today*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66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225"/>
            <a:ext cx="8915400" cy="668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4757" name="Text Box 5"/>
          <p:cNvSpPr txBox="1">
            <a:spLocks noChangeArrowheads="1"/>
          </p:cNvSpPr>
          <p:nvPr/>
        </p:nvSpPr>
        <p:spPr bwMode="auto">
          <a:xfrm>
            <a:off x="2133600" y="22098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2</a:t>
            </a:r>
          </a:p>
        </p:txBody>
      </p:sp>
      <p:sp>
        <p:nvSpPr>
          <p:cNvPr id="714758" name="Text Box 6"/>
          <p:cNvSpPr txBox="1">
            <a:spLocks noChangeArrowheads="1"/>
          </p:cNvSpPr>
          <p:nvPr/>
        </p:nvSpPr>
        <p:spPr bwMode="auto">
          <a:xfrm>
            <a:off x="1828800" y="2849563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3</a:t>
            </a:r>
          </a:p>
        </p:txBody>
      </p:sp>
      <p:sp>
        <p:nvSpPr>
          <p:cNvPr id="714759" name="Text Box 7"/>
          <p:cNvSpPr txBox="1">
            <a:spLocks noChangeArrowheads="1"/>
          </p:cNvSpPr>
          <p:nvPr/>
        </p:nvSpPr>
        <p:spPr bwMode="auto">
          <a:xfrm>
            <a:off x="2514600" y="2849563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3</a:t>
            </a:r>
          </a:p>
        </p:txBody>
      </p:sp>
      <p:sp>
        <p:nvSpPr>
          <p:cNvPr id="714760" name="Text Box 8"/>
          <p:cNvSpPr txBox="1">
            <a:spLocks noChangeArrowheads="1"/>
          </p:cNvSpPr>
          <p:nvPr/>
        </p:nvSpPr>
        <p:spPr bwMode="auto">
          <a:xfrm>
            <a:off x="1447800" y="3502705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3333CC"/>
                </a:solidFill>
                <a:latin typeface="Palatino Linotype" pitchFamily="18" charset="0"/>
              </a:rPr>
              <a:t>4</a:t>
            </a:r>
          </a:p>
        </p:txBody>
      </p:sp>
      <p:sp>
        <p:nvSpPr>
          <p:cNvPr id="714761" name="Text Box 9"/>
          <p:cNvSpPr txBox="1">
            <a:spLocks noChangeArrowheads="1"/>
          </p:cNvSpPr>
          <p:nvPr/>
        </p:nvSpPr>
        <p:spPr bwMode="auto">
          <a:xfrm>
            <a:off x="2133600" y="35052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6</a:t>
            </a:r>
          </a:p>
        </p:txBody>
      </p:sp>
      <p:sp>
        <p:nvSpPr>
          <p:cNvPr id="714762" name="Text Box 10"/>
          <p:cNvSpPr txBox="1">
            <a:spLocks noChangeArrowheads="1"/>
          </p:cNvSpPr>
          <p:nvPr/>
        </p:nvSpPr>
        <p:spPr bwMode="auto">
          <a:xfrm>
            <a:off x="2895600" y="35052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4</a:t>
            </a:r>
          </a:p>
        </p:txBody>
      </p:sp>
      <p:sp>
        <p:nvSpPr>
          <p:cNvPr id="714763" name="Text Box 11"/>
          <p:cNvSpPr txBox="1">
            <a:spLocks noChangeArrowheads="1"/>
          </p:cNvSpPr>
          <p:nvPr/>
        </p:nvSpPr>
        <p:spPr bwMode="auto">
          <a:xfrm>
            <a:off x="6540500" y="41148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3333CC"/>
                </a:solidFill>
                <a:latin typeface="Palatino Linotype" pitchFamily="18" charset="0"/>
              </a:rPr>
              <a:t>1</a:t>
            </a:r>
          </a:p>
        </p:txBody>
      </p:sp>
      <p:sp>
        <p:nvSpPr>
          <p:cNvPr id="714764" name="Text Box 12"/>
          <p:cNvSpPr txBox="1">
            <a:spLocks noChangeArrowheads="1"/>
          </p:cNvSpPr>
          <p:nvPr/>
        </p:nvSpPr>
        <p:spPr bwMode="auto">
          <a:xfrm>
            <a:off x="1993900" y="4894263"/>
            <a:ext cx="1752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adding</a:t>
            </a:r>
          </a:p>
        </p:txBody>
      </p:sp>
    </p:spTree>
    <p:extLst>
      <p:ext uri="{BB962C8B-B14F-4D97-AF65-F5344CB8AC3E}">
        <p14:creationId xmlns:p14="http://schemas.microsoft.com/office/powerpoint/2010/main" val="101243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4757" grpId="0"/>
      <p:bldP spid="714758" grpId="0"/>
      <p:bldP spid="714759" grpId="0"/>
      <p:bldP spid="714760" grpId="0"/>
      <p:bldP spid="714761" grpId="0"/>
      <p:bldP spid="714762" grpId="0"/>
      <p:bldP spid="714763" grpId="0"/>
      <p:bldP spid="7147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" t="38350" r="-388"/>
          <a:stretch/>
        </p:blipFill>
        <p:spPr bwMode="auto">
          <a:xfrm>
            <a:off x="0" y="228600"/>
            <a:ext cx="8915400" cy="3942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6803" name="Text Box 3"/>
          <p:cNvSpPr txBox="1">
            <a:spLocks noChangeArrowheads="1"/>
          </p:cNvSpPr>
          <p:nvPr/>
        </p:nvSpPr>
        <p:spPr bwMode="auto">
          <a:xfrm>
            <a:off x="4114800" y="2454709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5</a:t>
            </a:r>
          </a:p>
        </p:txBody>
      </p:sp>
      <p:sp>
        <p:nvSpPr>
          <p:cNvPr id="716804" name="Text Box 4"/>
          <p:cNvSpPr txBox="1">
            <a:spLocks noChangeArrowheads="1"/>
          </p:cNvSpPr>
          <p:nvPr/>
        </p:nvSpPr>
        <p:spPr bwMode="auto">
          <a:xfrm>
            <a:off x="4953000" y="2454709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10</a:t>
            </a:r>
          </a:p>
        </p:txBody>
      </p:sp>
      <p:sp>
        <p:nvSpPr>
          <p:cNvPr id="716805" name="Text Box 5"/>
          <p:cNvSpPr txBox="1">
            <a:spLocks noChangeArrowheads="1"/>
          </p:cNvSpPr>
          <p:nvPr/>
        </p:nvSpPr>
        <p:spPr bwMode="auto">
          <a:xfrm>
            <a:off x="5791200" y="2468563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3333CC"/>
                </a:solidFill>
                <a:latin typeface="Palatino Linotype" pitchFamily="18" charset="0"/>
              </a:rPr>
              <a:t>10</a:t>
            </a:r>
          </a:p>
        </p:txBody>
      </p:sp>
      <p:sp>
        <p:nvSpPr>
          <p:cNvPr id="716806" name="Text Box 6"/>
          <p:cNvSpPr txBox="1">
            <a:spLocks noChangeArrowheads="1"/>
          </p:cNvSpPr>
          <p:nvPr/>
        </p:nvSpPr>
        <p:spPr bwMode="auto">
          <a:xfrm>
            <a:off x="6705600" y="2454709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5</a:t>
            </a:r>
          </a:p>
        </p:txBody>
      </p:sp>
      <p:sp>
        <p:nvSpPr>
          <p:cNvPr id="716807" name="Text Box 7"/>
          <p:cNvSpPr txBox="1">
            <a:spLocks noChangeArrowheads="1"/>
          </p:cNvSpPr>
          <p:nvPr/>
        </p:nvSpPr>
        <p:spPr bwMode="auto">
          <a:xfrm>
            <a:off x="3733800" y="3186546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6</a:t>
            </a:r>
          </a:p>
        </p:txBody>
      </p:sp>
      <p:sp>
        <p:nvSpPr>
          <p:cNvPr id="716808" name="Text Box 8"/>
          <p:cNvSpPr txBox="1">
            <a:spLocks noChangeArrowheads="1"/>
          </p:cNvSpPr>
          <p:nvPr/>
        </p:nvSpPr>
        <p:spPr bwMode="auto">
          <a:xfrm>
            <a:off x="4495800" y="3186546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15</a:t>
            </a:r>
          </a:p>
        </p:txBody>
      </p:sp>
      <p:sp>
        <p:nvSpPr>
          <p:cNvPr id="716809" name="Text Box 9"/>
          <p:cNvSpPr txBox="1">
            <a:spLocks noChangeArrowheads="1"/>
          </p:cNvSpPr>
          <p:nvPr/>
        </p:nvSpPr>
        <p:spPr bwMode="auto">
          <a:xfrm>
            <a:off x="5334000" y="3186546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20</a:t>
            </a:r>
          </a:p>
        </p:txBody>
      </p:sp>
      <p:sp>
        <p:nvSpPr>
          <p:cNvPr id="716810" name="Text Box 10"/>
          <p:cNvSpPr txBox="1">
            <a:spLocks noChangeArrowheads="1"/>
          </p:cNvSpPr>
          <p:nvPr/>
        </p:nvSpPr>
        <p:spPr bwMode="auto">
          <a:xfrm>
            <a:off x="6248400" y="3186546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15</a:t>
            </a:r>
          </a:p>
        </p:txBody>
      </p:sp>
      <p:sp>
        <p:nvSpPr>
          <p:cNvPr id="716811" name="Text Box 11"/>
          <p:cNvSpPr txBox="1">
            <a:spLocks noChangeArrowheads="1"/>
          </p:cNvSpPr>
          <p:nvPr/>
        </p:nvSpPr>
        <p:spPr bwMode="auto">
          <a:xfrm>
            <a:off x="7010400" y="3216709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6</a:t>
            </a:r>
          </a:p>
        </p:txBody>
      </p:sp>
      <p:sp>
        <p:nvSpPr>
          <p:cNvPr id="716812" name="Text Box 12"/>
          <p:cNvSpPr txBox="1">
            <a:spLocks noChangeArrowheads="1"/>
          </p:cNvSpPr>
          <p:nvPr/>
        </p:nvSpPr>
        <p:spPr bwMode="auto">
          <a:xfrm>
            <a:off x="2209800" y="5334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3333CC"/>
                </a:solidFill>
                <a:latin typeface="Palatino Linotype" pitchFamily="18" charset="0"/>
              </a:rPr>
              <a:t>4</a:t>
            </a:r>
            <a:r>
              <a:rPr lang="en-US" altLang="en-US" sz="3200" b="1" baseline="30000" dirty="0">
                <a:solidFill>
                  <a:srgbClr val="3333CC"/>
                </a:solidFill>
                <a:latin typeface="Palatino Linotype" pitchFamily="18" charset="0"/>
              </a:rPr>
              <a:t>th</a:t>
            </a:r>
            <a:r>
              <a:rPr lang="en-US" altLang="en-US" sz="3200" b="1" dirty="0">
                <a:solidFill>
                  <a:srgbClr val="3333CC"/>
                </a:solidFill>
                <a:latin typeface="Palatino Linotype" pitchFamily="18" charset="0"/>
              </a:rPr>
              <a:t> </a:t>
            </a:r>
          </a:p>
        </p:txBody>
      </p:sp>
      <p:sp>
        <p:nvSpPr>
          <p:cNvPr id="716813" name="Text Box 13"/>
          <p:cNvSpPr txBox="1">
            <a:spLocks noChangeArrowheads="1"/>
          </p:cNvSpPr>
          <p:nvPr/>
        </p:nvSpPr>
        <p:spPr bwMode="auto">
          <a:xfrm>
            <a:off x="5867400" y="900546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5</a:t>
            </a:r>
            <a:r>
              <a:rPr lang="en-US" altLang="en-US" sz="3200" b="1" baseline="30000">
                <a:solidFill>
                  <a:srgbClr val="3333CC"/>
                </a:solidFill>
                <a:latin typeface="Palatino Linotype" pitchFamily="18" charset="0"/>
              </a:rPr>
              <a:t>th</a:t>
            </a: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5373469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4"/>
                </a:solidFill>
              </a:rPr>
              <a:t>Now you complete the 7</a:t>
            </a:r>
            <a:r>
              <a:rPr lang="en-US" sz="3600" b="1" baseline="30000" dirty="0" smtClean="0">
                <a:solidFill>
                  <a:schemeClr val="accent4"/>
                </a:solidFill>
              </a:rPr>
              <a:t>th</a:t>
            </a:r>
            <a:r>
              <a:rPr lang="en-US" sz="3600" b="1" dirty="0" smtClean="0">
                <a:solidFill>
                  <a:schemeClr val="accent4"/>
                </a:solidFill>
              </a:rPr>
              <a:t> row!</a:t>
            </a:r>
            <a:endParaRPr lang="en-US" sz="3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6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03" grpId="0"/>
      <p:bldP spid="716804" grpId="0"/>
      <p:bldP spid="716805" grpId="0"/>
      <p:bldP spid="716806" grpId="0"/>
      <p:bldP spid="716807" grpId="0"/>
      <p:bldP spid="716808" grpId="0"/>
      <p:bldP spid="716809" grpId="0"/>
      <p:bldP spid="716810" grpId="0"/>
      <p:bldP spid="716811" grpId="0"/>
      <p:bldP spid="716812" grpId="0"/>
      <p:bldP spid="716813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mid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6" t="20169" r="18097" b="37942"/>
          <a:stretch/>
        </p:blipFill>
        <p:spPr bwMode="auto">
          <a:xfrm>
            <a:off x="1524000" y="228600"/>
            <a:ext cx="6314642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68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762904"/>
              </p:ext>
            </p:extLst>
          </p:nvPr>
        </p:nvGraphicFramePr>
        <p:xfrm>
          <a:off x="0" y="457200"/>
          <a:ext cx="2418828" cy="746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9" name="Equation" r:id="rId3" imgW="774360" imgH="241200" progId="Equation.DSMT4">
                  <p:embed/>
                </p:oleObj>
              </mc:Choice>
              <mc:Fallback>
                <p:oleObj name="Equation" r:id="rId3" imgW="77436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2418828" cy="7465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205036"/>
              </p:ext>
            </p:extLst>
          </p:nvPr>
        </p:nvGraphicFramePr>
        <p:xfrm>
          <a:off x="0" y="1152525"/>
          <a:ext cx="358298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0" name="Equation" r:id="rId5" imgW="1143000" imgH="241200" progId="Equation.DSMT4">
                  <p:embed/>
                </p:oleObj>
              </mc:Choice>
              <mc:Fallback>
                <p:oleObj name="Equation" r:id="rId5" imgW="114300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52525"/>
                        <a:ext cx="3582988" cy="746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938077"/>
              </p:ext>
            </p:extLst>
          </p:nvPr>
        </p:nvGraphicFramePr>
        <p:xfrm>
          <a:off x="0" y="1847850"/>
          <a:ext cx="55245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1" name="Equation" r:id="rId7" imgW="1765080" imgH="241200" progId="Equation.DSMT4">
                  <p:embed/>
                </p:oleObj>
              </mc:Choice>
              <mc:Fallback>
                <p:oleObj name="Equation" r:id="rId7" imgW="176508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47850"/>
                        <a:ext cx="5524500" cy="746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904150"/>
              </p:ext>
            </p:extLst>
          </p:nvPr>
        </p:nvGraphicFramePr>
        <p:xfrm>
          <a:off x="0" y="2543175"/>
          <a:ext cx="75438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2" name="Equation" r:id="rId9" imgW="2361960" imgH="241200" progId="Equation.DSMT4">
                  <p:embed/>
                </p:oleObj>
              </mc:Choice>
              <mc:Fallback>
                <p:oleObj name="Equation" r:id="rId9" imgW="236196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43175"/>
                        <a:ext cx="7543800" cy="760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896007"/>
              </p:ext>
            </p:extLst>
          </p:nvPr>
        </p:nvGraphicFramePr>
        <p:xfrm>
          <a:off x="20637" y="4114800"/>
          <a:ext cx="88947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3" name="Equation" r:id="rId11" imgW="2527200" imgH="241200" progId="Equation.DSMT4">
                  <p:embed/>
                </p:oleObj>
              </mc:Choice>
              <mc:Fallback>
                <p:oleObj name="Equation" r:id="rId11" imgW="252720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" y="4114800"/>
                        <a:ext cx="8894763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-186898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08427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203752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899077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2594402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362200" y="3352800"/>
            <a:ext cx="7924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3200" b="1" baseline="30000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4      </a:t>
            </a:r>
            <a:r>
              <a:rPr lang="en-US" altLang="en-US" sz="32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+   x</a:t>
            </a:r>
            <a:r>
              <a:rPr lang="en-US" altLang="en-US" sz="3200" b="1" baseline="30000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3</a:t>
            </a:r>
            <a:r>
              <a:rPr lang="en-US" altLang="en-US" sz="32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     +   x</a:t>
            </a:r>
            <a:r>
              <a:rPr lang="en-US" altLang="en-US" sz="3200" b="1" baseline="30000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2  </a:t>
            </a:r>
            <a:r>
              <a:rPr lang="en-US" altLang="en-US" sz="32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  +   x     +  x</a:t>
            </a:r>
            <a:r>
              <a:rPr lang="en-US" altLang="en-US" sz="3200" b="1" baseline="30000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0</a:t>
            </a:r>
            <a:endParaRPr lang="en-US" altLang="en-US" sz="3200" b="1" dirty="0">
              <a:solidFill>
                <a:srgbClr val="3333CC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165931" y="3352800"/>
            <a:ext cx="64446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</a:t>
            </a:r>
            <a:r>
              <a:rPr lang="en-US" altLang="en-US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         4           6          4          1</a:t>
            </a:r>
            <a:endParaRPr lang="en-US" altLang="en-US" sz="3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743200" y="3352800"/>
            <a:ext cx="7772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y</a:t>
            </a:r>
            <a:r>
              <a:rPr lang="en-US" altLang="en-US" sz="3200" b="1" baseline="30000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0</a:t>
            </a:r>
            <a:r>
              <a:rPr lang="en-US" altLang="en-US" sz="3200" b="1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          y</a:t>
            </a:r>
            <a:r>
              <a:rPr lang="en-US" altLang="en-US" sz="3200" b="1" baseline="30000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1</a:t>
            </a:r>
            <a:r>
              <a:rPr lang="en-US" altLang="en-US" sz="3200" b="1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         y</a:t>
            </a:r>
            <a:r>
              <a:rPr lang="en-US" altLang="en-US" sz="3200" b="1" baseline="30000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2</a:t>
            </a:r>
            <a:r>
              <a:rPr lang="en-US" altLang="en-US" sz="3200" b="1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   </a:t>
            </a:r>
            <a:r>
              <a:rPr lang="en-US" altLang="en-US" sz="3200" b="1" dirty="0">
                <a:solidFill>
                  <a:srgbClr val="00CC66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3200" b="1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    y</a:t>
            </a:r>
            <a:r>
              <a:rPr lang="en-US" altLang="en-US" sz="3200" b="1" baseline="30000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3</a:t>
            </a:r>
            <a:r>
              <a:rPr lang="en-US" altLang="en-US" sz="3200" b="1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         y</a:t>
            </a:r>
            <a:r>
              <a:rPr lang="en-US" altLang="en-US" sz="3200" b="1" baseline="30000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4</a:t>
            </a:r>
            <a:r>
              <a:rPr lang="en-US" altLang="en-US" sz="3200" b="1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         </a:t>
            </a:r>
            <a:endParaRPr lang="en-US" altLang="en-US" sz="3200" b="1" dirty="0">
              <a:solidFill>
                <a:srgbClr val="00CC66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235289"/>
              </p:ext>
            </p:extLst>
          </p:nvPr>
        </p:nvGraphicFramePr>
        <p:xfrm>
          <a:off x="2362200" y="4069784"/>
          <a:ext cx="6781800" cy="730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4" name="Equation" r:id="rId13" imgW="2209680" imgH="241200" progId="Equation.DSMT4">
                  <p:embed/>
                </p:oleObj>
              </mc:Choice>
              <mc:Fallback>
                <p:oleObj name="Equation" r:id="rId13" imgW="220968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069784"/>
                        <a:ext cx="6781800" cy="730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5" descr="midd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6" t="20169" r="18097" b="49002"/>
          <a:stretch/>
        </p:blipFill>
        <p:spPr bwMode="auto">
          <a:xfrm>
            <a:off x="5625842" y="76200"/>
            <a:ext cx="3518158" cy="21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716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122260" y="-18098"/>
            <a:ext cx="9376572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57056" tIns="0" rIns="457056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Use the Binomial Theorem and Pascal’s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Triangle to write each binomial expansion.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78826"/>
              </p:ext>
            </p:extLst>
          </p:nvPr>
        </p:nvGraphicFramePr>
        <p:xfrm>
          <a:off x="3171825" y="2021541"/>
          <a:ext cx="1857375" cy="874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1" name="Equation" r:id="rId3" imgW="482391" imgH="228501" progId="Equation.DSMT4">
                  <p:embed/>
                </p:oleObj>
              </mc:Choice>
              <mc:Fallback>
                <p:oleObj name="Equation" r:id="rId3" imgW="482391" imgH="22850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825" y="2021541"/>
                        <a:ext cx="1857375" cy="8740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180235"/>
              </p:ext>
            </p:extLst>
          </p:nvPr>
        </p:nvGraphicFramePr>
        <p:xfrm>
          <a:off x="567808" y="3124200"/>
          <a:ext cx="8195192" cy="1018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2" name="Equation" r:id="rId5" imgW="1917360" imgH="241200" progId="Equation.DSMT4">
                  <p:embed/>
                </p:oleObj>
              </mc:Choice>
              <mc:Fallback>
                <p:oleObj name="Equation" r:id="rId5" imgW="191736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08" y="3124200"/>
                        <a:ext cx="8195192" cy="1018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4682835" y="2057400"/>
            <a:ext cx="304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987635" y="2057400"/>
            <a:ext cx="727365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91200" y="179579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1      2      1</a:t>
            </a:r>
            <a:endParaRPr lang="en-US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73424" y="3200400"/>
            <a:ext cx="774314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20512" y="3200400"/>
            <a:ext cx="399288" cy="10848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0" y="3200400"/>
            <a:ext cx="1143000" cy="10848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34902"/>
              </p:ext>
            </p:extLst>
          </p:nvPr>
        </p:nvGraphicFramePr>
        <p:xfrm>
          <a:off x="2819400" y="4811713"/>
          <a:ext cx="327501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3" name="Equation" r:id="rId7" imgW="850680" imgH="203040" progId="Equation.DSMT4">
                  <p:embed/>
                </p:oleObj>
              </mc:Choice>
              <mc:Fallback>
                <p:oleObj name="Equation" r:id="rId7" imgW="8506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811713"/>
                        <a:ext cx="3275013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rame 13"/>
          <p:cNvSpPr/>
          <p:nvPr/>
        </p:nvSpPr>
        <p:spPr>
          <a:xfrm>
            <a:off x="2590800" y="4724400"/>
            <a:ext cx="3733800" cy="1066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19800" y="3200400"/>
            <a:ext cx="838200" cy="8562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121920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effectLst/>
                <a:latin typeface="Century Gothic" panose="020B0502020202020204" pitchFamily="34" charset="0"/>
              </a:rPr>
              <a:t>Ex. 5</a:t>
            </a:r>
            <a:endParaRPr lang="en-US" dirty="0"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59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" y="76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537772"/>
              </p:ext>
            </p:extLst>
          </p:nvPr>
        </p:nvGraphicFramePr>
        <p:xfrm>
          <a:off x="476250" y="990600"/>
          <a:ext cx="22669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1" name="Equation" r:id="rId3" imgW="482391" imgH="228501" progId="Equation.DSMT4">
                  <p:embed/>
                </p:oleObj>
              </mc:Choice>
              <mc:Fallback>
                <p:oleObj name="Equation" r:id="rId3" imgW="482391" imgH="22850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990600"/>
                        <a:ext cx="2266950" cy="1066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848549"/>
              </p:ext>
            </p:extLst>
          </p:nvPr>
        </p:nvGraphicFramePr>
        <p:xfrm>
          <a:off x="523875" y="2429898"/>
          <a:ext cx="8543925" cy="1456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2" name="Equation" r:id="rId5" imgW="2946240" imgH="507960" progId="Equation.DSMT4">
                  <p:embed/>
                </p:oleObj>
              </mc:Choice>
              <mc:Fallback>
                <p:oleObj name="Equation" r:id="rId5" imgW="294624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429898"/>
                        <a:ext cx="8543925" cy="14563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061195"/>
              </p:ext>
            </p:extLst>
          </p:nvPr>
        </p:nvGraphicFramePr>
        <p:xfrm>
          <a:off x="1041400" y="4811713"/>
          <a:ext cx="713581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3" name="Equation" r:id="rId7" imgW="1854000" imgH="203040" progId="Equation.DSMT4">
                  <p:embed/>
                </p:oleObj>
              </mc:Choice>
              <mc:Fallback>
                <p:oleObj name="Equation" r:id="rId7" imgW="1854000" imgH="203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4811713"/>
                        <a:ext cx="7135813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2362200" y="1099810"/>
            <a:ext cx="304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667000" y="1099810"/>
            <a:ext cx="727365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70565" y="838200"/>
            <a:ext cx="3768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1      4      6      4      1</a:t>
            </a:r>
            <a:endParaRPr lang="en-US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3200400"/>
            <a:ext cx="533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81200" y="3200400"/>
            <a:ext cx="457200" cy="6368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62400" y="3200400"/>
            <a:ext cx="457200" cy="6368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139544" y="3249386"/>
            <a:ext cx="304800" cy="6368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38400" y="3249386"/>
            <a:ext cx="838200" cy="7130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19600" y="3200400"/>
            <a:ext cx="935182" cy="7130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456218" y="3200400"/>
            <a:ext cx="935182" cy="7130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033658" y="3211286"/>
            <a:ext cx="935182" cy="7130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ame 17"/>
          <p:cNvSpPr/>
          <p:nvPr/>
        </p:nvSpPr>
        <p:spPr>
          <a:xfrm>
            <a:off x="838200" y="4572000"/>
            <a:ext cx="7543800" cy="1219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76200" y="15240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effectLst/>
                <a:latin typeface="Century Gothic" panose="020B0502020202020204" pitchFamily="34" charset="0"/>
              </a:rPr>
              <a:t>Ex. 6 </a:t>
            </a:r>
            <a:endParaRPr lang="en-US" dirty="0">
              <a:effectLst/>
              <a:latin typeface="Century Gothic" panose="020B0502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360955"/>
              </p:ext>
            </p:extLst>
          </p:nvPr>
        </p:nvGraphicFramePr>
        <p:xfrm>
          <a:off x="355600" y="3889375"/>
          <a:ext cx="83502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4" name="Equation" r:id="rId9" imgW="2501640" imgH="228600" progId="Equation.DSMT4">
                  <p:embed/>
                </p:oleObj>
              </mc:Choice>
              <mc:Fallback>
                <p:oleObj name="Equation" r:id="rId9" imgW="250164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3889375"/>
                        <a:ext cx="835025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929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503972"/>
              </p:ext>
            </p:extLst>
          </p:nvPr>
        </p:nvGraphicFramePr>
        <p:xfrm>
          <a:off x="479679" y="904875"/>
          <a:ext cx="1958721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6" name="Equation" r:id="rId3" imgW="508000" imgH="241300" progId="Equation.DSMT4">
                  <p:embed/>
                </p:oleObj>
              </mc:Choice>
              <mc:Fallback>
                <p:oleObj name="Equation" r:id="rId3" imgW="5080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679" y="904875"/>
                        <a:ext cx="1958721" cy="923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918032"/>
              </p:ext>
            </p:extLst>
          </p:nvPr>
        </p:nvGraphicFramePr>
        <p:xfrm>
          <a:off x="658357" y="4507148"/>
          <a:ext cx="7288213" cy="674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7" name="Equation" r:id="rId5" imgW="2184120" imgH="203040" progId="Equation.DSMT4">
                  <p:embed/>
                </p:oleObj>
              </mc:Choice>
              <mc:Fallback>
                <p:oleObj name="Equation" r:id="rId5" imgW="2184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357" y="4507148"/>
                        <a:ext cx="7288213" cy="6744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ame 5"/>
          <p:cNvSpPr/>
          <p:nvPr/>
        </p:nvSpPr>
        <p:spPr>
          <a:xfrm>
            <a:off x="533400" y="4267200"/>
            <a:ext cx="7543800" cy="1219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316499" y="1072515"/>
            <a:ext cx="3494256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57056" tIns="0" rIns="457056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*You will</a:t>
            </a:r>
            <a:r>
              <a:rPr kumimoji="0" lang="en-US" altLang="en-US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get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larger #s!</a:t>
            </a:r>
            <a:endParaRPr kumimoji="0" lang="en-US" alt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8-Point Star 7"/>
          <p:cNvSpPr/>
          <p:nvPr/>
        </p:nvSpPr>
        <p:spPr>
          <a:xfrm>
            <a:off x="4343400" y="381000"/>
            <a:ext cx="3353055" cy="2057400"/>
          </a:xfrm>
          <a:prstGeom prst="star8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316904"/>
              </p:ext>
            </p:extLst>
          </p:nvPr>
        </p:nvGraphicFramePr>
        <p:xfrm>
          <a:off x="457200" y="2209800"/>
          <a:ext cx="7327900" cy="145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8" name="Equation" r:id="rId7" imgW="2527200" imgH="507960" progId="Equation.DSMT4">
                  <p:embed/>
                </p:oleObj>
              </mc:Choice>
              <mc:Fallback>
                <p:oleObj name="Equation" r:id="rId7" imgW="2527200" imgH="507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09800"/>
                        <a:ext cx="7327900" cy="1455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0" y="15240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effectLst/>
                <a:latin typeface="Century Gothic" panose="020B0502020202020204" pitchFamily="34" charset="0"/>
              </a:rPr>
              <a:t>Ex. 7  - You Try! </a:t>
            </a:r>
            <a:endParaRPr lang="en-US" dirty="0"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13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368015"/>
              </p:ext>
            </p:extLst>
          </p:nvPr>
        </p:nvGraphicFramePr>
        <p:xfrm>
          <a:off x="415925" y="1066800"/>
          <a:ext cx="19319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0" name="Equation" r:id="rId3" imgW="545760" imgH="241200" progId="Equation.DSMT4">
                  <p:embed/>
                </p:oleObj>
              </mc:Choice>
              <mc:Fallback>
                <p:oleObj name="Equation" r:id="rId3" imgW="54576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1066800"/>
                        <a:ext cx="1931988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716797"/>
              </p:ext>
            </p:extLst>
          </p:nvPr>
        </p:nvGraphicFramePr>
        <p:xfrm>
          <a:off x="50799" y="2508250"/>
          <a:ext cx="9093201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1" name="Equation" r:id="rId5" imgW="3136680" imgH="241200" progId="Equation.DSMT4">
                  <p:embed/>
                </p:oleObj>
              </mc:Choice>
              <mc:Fallback>
                <p:oleObj name="Equation" r:id="rId5" imgW="3136680" imgH="241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99" y="2508250"/>
                        <a:ext cx="9093201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126508"/>
              </p:ext>
            </p:extLst>
          </p:nvPr>
        </p:nvGraphicFramePr>
        <p:xfrm>
          <a:off x="1676400" y="4964113"/>
          <a:ext cx="4491038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2" name="Equation" r:id="rId7" imgW="1346040" imgH="203040" progId="Equation.DSMT4">
                  <p:embed/>
                </p:oleObj>
              </mc:Choice>
              <mc:Fallback>
                <p:oleObj name="Equation" r:id="rId7" imgW="1346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964113"/>
                        <a:ext cx="4491038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ame 5"/>
          <p:cNvSpPr/>
          <p:nvPr/>
        </p:nvSpPr>
        <p:spPr>
          <a:xfrm>
            <a:off x="1371600" y="4724400"/>
            <a:ext cx="5334000" cy="1219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842237"/>
              </p:ext>
            </p:extLst>
          </p:nvPr>
        </p:nvGraphicFramePr>
        <p:xfrm>
          <a:off x="1676400" y="3551238"/>
          <a:ext cx="707866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3" name="Equation" r:id="rId9" imgW="2120760" imgH="228600" progId="Equation.DSMT4">
                  <p:embed/>
                </p:oleObj>
              </mc:Choice>
              <mc:Fallback>
                <p:oleObj name="Equation" r:id="rId9" imgW="212076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551238"/>
                        <a:ext cx="7078662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76200" y="15240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effectLst/>
                <a:latin typeface="Century Gothic" panose="020B0502020202020204" pitchFamily="34" charset="0"/>
              </a:rPr>
              <a:t>Ex. 8 – Last One! </a:t>
            </a:r>
            <a:endParaRPr lang="en-US" dirty="0"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89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8408"/>
            <a:ext cx="7772400" cy="1829761"/>
          </a:xfrm>
        </p:spPr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49607"/>
            <a:ext cx="7772400" cy="655593"/>
          </a:xfrm>
        </p:spPr>
        <p:txBody>
          <a:bodyPr/>
          <a:lstStyle/>
          <a:p>
            <a:r>
              <a:rPr lang="en-US" dirty="0" smtClean="0"/>
              <a:t>Practice WS #1-8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192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/>
              </a:rPr>
              <a:t>Multiplying Polynomials</a:t>
            </a:r>
            <a:endParaRPr lang="en-US" dirty="0">
              <a:solidFill>
                <a:schemeClr val="accent4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057400"/>
            <a:ext cx="8305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/>
              <a:t>MULTIPLYING</a:t>
            </a:r>
            <a:r>
              <a:rPr lang="en-US" sz="4400" b="1" dirty="0" smtClean="0"/>
              <a:t>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dirty="0" smtClean="0"/>
              <a:t>Distribute every term.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4400" dirty="0"/>
          </a:p>
          <a:p>
            <a:pPr marL="571500" indent="-571500">
              <a:buFont typeface="Arial" pitchFamily="34" charset="0"/>
              <a:buChar char="•"/>
            </a:pPr>
            <a:endParaRPr lang="en-US" sz="4400" dirty="0" smtClean="0"/>
          </a:p>
          <a:p>
            <a:r>
              <a:rPr lang="en-US" sz="3600" dirty="0" smtClean="0"/>
              <a:t>Remember: 2 Binomials Make a Trinomial!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504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>
                <a:effectLst/>
                <a:latin typeface="Century Gothic" panose="020B0502020202020204" pitchFamily="34" charset="0"/>
              </a:rPr>
              <a:t>Ex. 1</a:t>
            </a:r>
            <a:endParaRPr lang="en-US" b="1" dirty="0">
              <a:effectLst/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084468"/>
              </p:ext>
            </p:extLst>
          </p:nvPr>
        </p:nvGraphicFramePr>
        <p:xfrm>
          <a:off x="2014028" y="1939924"/>
          <a:ext cx="3659697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Equation" r:id="rId3" imgW="838080" imgH="253800" progId="Equation.DSMT4">
                  <p:embed/>
                </p:oleObj>
              </mc:Choice>
              <mc:Fallback>
                <p:oleObj name="Equation" r:id="rId3" imgW="838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4028" y="1939924"/>
                        <a:ext cx="3659697" cy="1108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93968"/>
              </p:ext>
            </p:extLst>
          </p:nvPr>
        </p:nvGraphicFramePr>
        <p:xfrm>
          <a:off x="4953000" y="5591175"/>
          <a:ext cx="419613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name="Equation" r:id="rId5" imgW="672840" imgH="203040" progId="Equation.DSMT4">
                  <p:embed/>
                </p:oleObj>
              </mc:Choice>
              <mc:Fallback>
                <p:oleObj name="Equation" r:id="rId5" imgW="672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591175"/>
                        <a:ext cx="4196135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417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>
                <a:effectLst/>
                <a:latin typeface="Century Gothic" panose="020B0502020202020204" pitchFamily="34" charset="0"/>
              </a:rPr>
              <a:t>Ex. 2</a:t>
            </a:r>
            <a:endParaRPr lang="en-US" b="1" dirty="0">
              <a:effectLst/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639316"/>
              </p:ext>
            </p:extLst>
          </p:nvPr>
        </p:nvGraphicFramePr>
        <p:xfrm>
          <a:off x="1447800" y="1828800"/>
          <a:ext cx="5394427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quation" r:id="rId3" imgW="1155600" imgH="253800" progId="Equation.DSMT4">
                  <p:embed/>
                </p:oleObj>
              </mc:Choice>
              <mc:Fallback>
                <p:oleObj name="Equation" r:id="rId3" imgW="11556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1828800"/>
                        <a:ext cx="5394427" cy="118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827263"/>
              </p:ext>
            </p:extLst>
          </p:nvPr>
        </p:nvGraphicFramePr>
        <p:xfrm>
          <a:off x="3631585" y="5667375"/>
          <a:ext cx="551241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Equation" r:id="rId5" imgW="1079280" imgH="203040" progId="Equation.DSMT4">
                  <p:embed/>
                </p:oleObj>
              </mc:Choice>
              <mc:Fallback>
                <p:oleObj name="Equation" r:id="rId5" imgW="1079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1585" y="5667375"/>
                        <a:ext cx="551241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192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>
                <a:effectLst/>
                <a:latin typeface="Century Gothic" panose="020B0502020202020204" pitchFamily="34" charset="0"/>
              </a:rPr>
              <a:t>Ex. 3</a:t>
            </a:r>
            <a:endParaRPr lang="en-US" b="1" dirty="0">
              <a:effectLst/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731158"/>
              </p:ext>
            </p:extLst>
          </p:nvPr>
        </p:nvGraphicFramePr>
        <p:xfrm>
          <a:off x="1752600" y="1524000"/>
          <a:ext cx="5095642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Equation" r:id="rId3" imgW="1091880" imgH="253800" progId="Equation.DSMT4">
                  <p:embed/>
                </p:oleObj>
              </mc:Choice>
              <mc:Fallback>
                <p:oleObj name="Equation" r:id="rId3" imgW="1091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1524000"/>
                        <a:ext cx="5095642" cy="118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678669"/>
              </p:ext>
            </p:extLst>
          </p:nvPr>
        </p:nvGraphicFramePr>
        <p:xfrm>
          <a:off x="4397271" y="5743575"/>
          <a:ext cx="4746729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Equation" r:id="rId5" imgW="1002960" imgH="203040" progId="Equation.DSMT4">
                  <p:embed/>
                </p:oleObj>
              </mc:Choice>
              <mc:Fallback>
                <p:oleObj name="Equation" r:id="rId5" imgW="1002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271" y="5743575"/>
                        <a:ext cx="4746729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605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593268"/>
              </p:ext>
            </p:extLst>
          </p:nvPr>
        </p:nvGraphicFramePr>
        <p:xfrm>
          <a:off x="1905000" y="1371600"/>
          <a:ext cx="5446027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Equation" r:id="rId3" imgW="1066680" imgH="253800" progId="Equation.DSMT4">
                  <p:embed/>
                </p:oleObj>
              </mc:Choice>
              <mc:Fallback>
                <p:oleObj name="Equation" r:id="rId3" imgW="1066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1371600"/>
                        <a:ext cx="5446027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244629"/>
              </p:ext>
            </p:extLst>
          </p:nvPr>
        </p:nvGraphicFramePr>
        <p:xfrm>
          <a:off x="4343400" y="5743575"/>
          <a:ext cx="4667553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Equation" r:id="rId5" imgW="914400" imgH="203040" progId="Equation.DSMT4">
                  <p:embed/>
                </p:oleObj>
              </mc:Choice>
              <mc:Fallback>
                <p:oleObj name="Equation" r:id="rId5" imgW="914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743575"/>
                        <a:ext cx="4667553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>
                <a:effectLst/>
                <a:latin typeface="Century Gothic" panose="020B0502020202020204" pitchFamily="34" charset="0"/>
              </a:rPr>
              <a:t>Ex. </a:t>
            </a:r>
            <a:r>
              <a:rPr lang="en-US" b="1" dirty="0">
                <a:effectLst/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8545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QUESTIONS???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1807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Do you know how to multiply             ? </a:t>
            </a:r>
          </a:p>
          <a:p>
            <a:pPr marL="109728" indent="0">
              <a:buNone/>
            </a:pP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		</a:t>
            </a:r>
          </a:p>
          <a:p>
            <a:pPr marL="109728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109728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What about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  <a:latin typeface="Century Gothic" panose="020B0502020202020204" pitchFamily="34" charset="0"/>
              </a:rPr>
              <a:t>Something New-</a:t>
            </a:r>
            <a:endParaRPr lang="en-US" dirty="0">
              <a:effectLst/>
              <a:latin typeface="Century Gothic" panose="020B0502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42106610"/>
              </p:ext>
            </p:extLst>
          </p:nvPr>
        </p:nvGraphicFramePr>
        <p:xfrm>
          <a:off x="5787628" y="1371600"/>
          <a:ext cx="122277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7" name="Equation" r:id="rId3" imgW="520560" imgH="291960" progId="Equation.DSMT4">
                  <p:embed/>
                </p:oleObj>
              </mc:Choice>
              <mc:Fallback>
                <p:oleObj name="Equation" r:id="rId3" imgW="520560" imgH="291960" progId="Equation.DSMT4">
                  <p:embed/>
                  <p:pic>
                    <p:nvPicPr>
                      <p:cNvPr id="0" name="Content Placeholder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7628" y="1371600"/>
                        <a:ext cx="122277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44466307"/>
              </p:ext>
            </p:extLst>
          </p:nvPr>
        </p:nvGraphicFramePr>
        <p:xfrm>
          <a:off x="3048000" y="3200400"/>
          <a:ext cx="12223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8" name="Equation" r:id="rId5" imgW="520560" imgH="291960" progId="Equation.DSMT4">
                  <p:embed/>
                </p:oleObj>
              </mc:Choice>
              <mc:Fallback>
                <p:oleObj name="Equation" r:id="rId5" imgW="520560" imgH="291960" progId="Equation.DSMT4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00400"/>
                        <a:ext cx="12223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6390738"/>
              </p:ext>
            </p:extLst>
          </p:nvPr>
        </p:nvGraphicFramePr>
        <p:xfrm>
          <a:off x="1851025" y="2128838"/>
          <a:ext cx="360680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9" name="Equation" r:id="rId7" imgW="1536480" imgH="203040" progId="Equation.DSMT4">
                  <p:embed/>
                </p:oleObj>
              </mc:Choice>
              <mc:Fallback>
                <p:oleObj name="Equation" r:id="rId7" imgW="1536480" imgH="203040" progId="Equation.DSMT4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2128838"/>
                        <a:ext cx="3606800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42977104"/>
              </p:ext>
            </p:extLst>
          </p:nvPr>
        </p:nvGraphicFramePr>
        <p:xfrm>
          <a:off x="1676400" y="4191000"/>
          <a:ext cx="613886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0" name="Equation" r:id="rId9" imgW="2616120" imgH="253800" progId="Equation.DSMT4">
                  <p:embed/>
                </p:oleObj>
              </mc:Choice>
              <mc:Fallback>
                <p:oleObj name="Equation" r:id="rId9" imgW="2616120" imgH="253800" progId="Equation.DSMT4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191000"/>
                        <a:ext cx="613886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247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838200"/>
            <a:ext cx="9144000" cy="4876800"/>
          </a:xfrm>
        </p:spPr>
        <p:txBody>
          <a:bodyPr/>
          <a:lstStyle/>
          <a:p>
            <a:pPr eaLnBrk="1" hangingPunct="1"/>
            <a:r>
              <a:rPr lang="en-US" altLang="en-US" sz="7500" b="0" dirty="0" smtClean="0">
                <a:solidFill>
                  <a:srgbClr val="003399"/>
                </a:solidFill>
                <a:latin typeface="Franklin Gothic Heavy" pitchFamily="34" charset="0"/>
              </a:rPr>
              <a:t>Binomial Theorem</a:t>
            </a:r>
            <a:br>
              <a:rPr lang="en-US" altLang="en-US" sz="7500" b="0" dirty="0" smtClean="0">
                <a:solidFill>
                  <a:srgbClr val="003399"/>
                </a:solidFill>
                <a:latin typeface="Franklin Gothic Heavy" pitchFamily="34" charset="0"/>
              </a:rPr>
            </a:br>
            <a:r>
              <a:rPr lang="en-US" altLang="en-US" sz="7500" b="0" dirty="0" smtClean="0">
                <a:solidFill>
                  <a:srgbClr val="003399"/>
                </a:solidFill>
                <a:latin typeface="Franklin Gothic Heavy" pitchFamily="34" charset="0"/>
              </a:rPr>
              <a:t>and</a:t>
            </a:r>
            <a:br>
              <a:rPr lang="en-US" altLang="en-US" sz="7500" b="0" dirty="0" smtClean="0">
                <a:solidFill>
                  <a:srgbClr val="003399"/>
                </a:solidFill>
                <a:latin typeface="Franklin Gothic Heavy" pitchFamily="34" charset="0"/>
              </a:rPr>
            </a:br>
            <a:r>
              <a:rPr lang="en-US" altLang="en-US" sz="7500" b="0" dirty="0" smtClean="0">
                <a:solidFill>
                  <a:srgbClr val="003399"/>
                </a:solidFill>
                <a:latin typeface="Franklin Gothic Heavy" pitchFamily="34" charset="0"/>
              </a:rPr>
              <a:t>Pascal’s Triangle</a:t>
            </a:r>
          </a:p>
        </p:txBody>
      </p:sp>
    </p:spTree>
    <p:extLst>
      <p:ext uri="{BB962C8B-B14F-4D97-AF65-F5344CB8AC3E}">
        <p14:creationId xmlns:p14="http://schemas.microsoft.com/office/powerpoint/2010/main" val="300892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170</Words>
  <Application>Microsoft Office PowerPoint</Application>
  <PresentationFormat>On-screen Show (4:3)</PresentationFormat>
  <Paragraphs>60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iRespondGraphMaster</vt:lpstr>
      <vt:lpstr>Concourse</vt:lpstr>
      <vt:lpstr>Equation</vt:lpstr>
      <vt:lpstr>Homework Questions?</vt:lpstr>
      <vt:lpstr>Multiplying Polynomials</vt:lpstr>
      <vt:lpstr>Ex. 1</vt:lpstr>
      <vt:lpstr>Ex. 2</vt:lpstr>
      <vt:lpstr>Ex. 3</vt:lpstr>
      <vt:lpstr>Ex. 4</vt:lpstr>
      <vt:lpstr>QUESTIONS???</vt:lpstr>
      <vt:lpstr>Something New-</vt:lpstr>
      <vt:lpstr>Binomial Theorem and Pascal’s Triangle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I analyze a polynomial function?</dc:title>
  <dc:creator>Allerie Sweet</dc:creator>
  <cp:lastModifiedBy>Deepa Stephen</cp:lastModifiedBy>
  <cp:revision>29</cp:revision>
  <cp:lastPrinted>2012-02-13T15:02:50Z</cp:lastPrinted>
  <dcterms:created xsi:type="dcterms:W3CDTF">2012-02-13T12:58:20Z</dcterms:created>
  <dcterms:modified xsi:type="dcterms:W3CDTF">2015-01-05T16:34:42Z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