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  <p:sldMasterId id="2147483667" r:id="rId2"/>
    <p:sldMasterId id="2147483679" r:id="rId3"/>
    <p:sldMasterId id="2147483691" r:id="rId4"/>
    <p:sldMasterId id="2147483703" r:id="rId5"/>
  </p:sldMasterIdLst>
  <p:notesMasterIdLst>
    <p:notesMasterId r:id="rId23"/>
  </p:notesMasterIdLst>
  <p:handoutMasterIdLst>
    <p:handoutMasterId r:id="rId24"/>
  </p:handoutMasterIdLst>
  <p:sldIdLst>
    <p:sldId id="317" r:id="rId6"/>
    <p:sldId id="318" r:id="rId7"/>
    <p:sldId id="319" r:id="rId8"/>
    <p:sldId id="272" r:id="rId9"/>
    <p:sldId id="257" r:id="rId10"/>
    <p:sldId id="258" r:id="rId11"/>
    <p:sldId id="323" r:id="rId12"/>
    <p:sldId id="328" r:id="rId13"/>
    <p:sldId id="329" r:id="rId14"/>
    <p:sldId id="330" r:id="rId15"/>
    <p:sldId id="342" r:id="rId16"/>
    <p:sldId id="331" r:id="rId17"/>
    <p:sldId id="343" r:id="rId18"/>
    <p:sldId id="344" r:id="rId19"/>
    <p:sldId id="340" r:id="rId20"/>
    <p:sldId id="322" r:id="rId21"/>
    <p:sldId id="341" r:id="rId22"/>
  </p:sldIdLst>
  <p:sldSz cx="9144000" cy="6858000" type="screen4x3"/>
  <p:notesSz cx="6858000" cy="9083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FFFF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3" autoAdjust="0"/>
  </p:normalViewPr>
  <p:slideViewPr>
    <p:cSldViewPr>
      <p:cViewPr>
        <p:scale>
          <a:sx n="94" d="100"/>
          <a:sy n="94" d="100"/>
        </p:scale>
        <p:origin x="-128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806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2806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5E005DC7-F559-4AF7-94A7-B6CA14AF96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63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81038"/>
            <a:ext cx="4541838" cy="3406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4825"/>
            <a:ext cx="5486400" cy="408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806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806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57F6BE8F-562E-4284-AED5-0946453F79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44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4720631-7AC6-4EE8-A508-C7236EDDD3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9271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64FF3-A1AF-46C4-8536-25EDE7B77C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BC36B-122A-4A0B-95DE-300294E429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75C8CE4-8B44-4962-B14C-5A69058664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1A3FD4A-1819-4672-8B3A-218BCFBF29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138A9C9-3D49-4778-8B2F-56304AAF29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D925EF2-CE53-4448-B8DB-3FC808D1F4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38512B6-B495-4600-A3B0-F59ABD99FE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3064D8F-2F15-4502-B13A-EDFB22E9C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C61F33-9C29-4F37-AA35-486FCFA5E5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16ADDD6-5D3E-4A51-9413-EC65C5A4DE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C8CE4-8B44-4962-B14C-5A69058664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9B64FF3-A1AF-46C4-8536-25EDE7B77C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7DBC36B-122A-4A0B-95DE-300294E429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75C8CE4-8B44-4962-B14C-5A69058664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1A3FD4A-1819-4672-8B3A-218BCFBF29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138A9C9-3D49-4778-8B2F-56304AAF29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D925EF2-CE53-4448-B8DB-3FC808D1F4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38512B6-B495-4600-A3B0-F59ABD99FE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3064D8F-2F15-4502-B13A-EDFB22E9C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C61F33-9C29-4F37-AA35-486FCFA5E5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16ADDD6-5D3E-4A51-9413-EC65C5A4DE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3FD4A-1819-4672-8B3A-218BCFBF29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1752600"/>
            <a:ext cx="8001000" cy="4267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9B64FF3-A1AF-46C4-8536-25EDE7B77C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7DBC36B-122A-4A0B-95DE-300294E429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56E33-AE11-4C48-9E6B-1C9BA227F4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676036"/>
      </p:ext>
    </p:extLst>
  </p:cSld>
  <p:clrMapOvr>
    <a:masterClrMapping/>
  </p:clrMapOvr>
  <p:transition>
    <p:rand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8FA03-B027-4845-9322-E4F7FB0E48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540082"/>
      </p:ext>
    </p:extLst>
  </p:cSld>
  <p:clrMapOvr>
    <a:masterClrMapping/>
  </p:clrMapOvr>
  <p:transition>
    <p:random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A9BBA-174E-4C8D-8BD1-A40F7B8549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364233"/>
      </p:ext>
    </p:extLst>
  </p:cSld>
  <p:clrMapOvr>
    <a:masterClrMapping/>
  </p:clrMapOvr>
  <p:transition>
    <p:random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15BB3-12A7-4274-8374-DEDA427604F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220303"/>
      </p:ext>
    </p:extLst>
  </p:cSld>
  <p:clrMapOvr>
    <a:masterClrMapping/>
  </p:clrMapOvr>
  <p:transition>
    <p:random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F1B4B-06A1-4D71-8237-A430903465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376309"/>
      </p:ext>
    </p:extLst>
  </p:cSld>
  <p:clrMapOvr>
    <a:masterClrMapping/>
  </p:clrMapOvr>
  <p:transition>
    <p:random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45495-0222-4BD9-8CC2-B102B164774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721990"/>
      </p:ext>
    </p:extLst>
  </p:cSld>
  <p:clrMapOvr>
    <a:masterClrMapping/>
  </p:clrMapOvr>
  <p:transition>
    <p:random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4BB74-3763-421E-9DF5-46721240C5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267949"/>
      </p:ext>
    </p:extLst>
  </p:cSld>
  <p:clrMapOvr>
    <a:masterClrMapping/>
  </p:clrMapOvr>
  <p:transition>
    <p:random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16FB4-EACA-4299-B521-903196EE34F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295107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8A9C9-3D49-4778-8B2F-56304AAF29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145DB-BE76-4F34-9F2D-01D72C9E54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923855"/>
      </p:ext>
    </p:extLst>
  </p:cSld>
  <p:clrMapOvr>
    <a:masterClrMapping/>
  </p:clrMapOvr>
  <p:transition>
    <p:random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27BC3-F74B-48BC-A808-4F93C325ED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527919"/>
      </p:ext>
    </p:extLst>
  </p:cSld>
  <p:clrMapOvr>
    <a:masterClrMapping/>
  </p:clrMapOvr>
  <p:transition>
    <p:random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968B4-15FF-4BF3-9846-7A8D67855A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469617"/>
      </p:ext>
    </p:extLst>
  </p:cSld>
  <p:clrMapOvr>
    <a:masterClrMapping/>
  </p:clrMapOvr>
  <p:transition>
    <p:random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4720631-7AC6-4EE8-A508-C7236EDDD33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39271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658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C8CE4-8B44-4962-B14C-5A690586648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0097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3FD4A-1819-4672-8B3A-218BCFBF29C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21793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8A9C9-3D49-4778-8B2F-56304AAF290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9906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25EF2-CE53-4448-B8DB-3FC808D1F44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11056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512B6-B495-4600-A3B0-F59ABD99FE9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2003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64D8F-2F15-4502-B13A-EDFB22E9CCA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152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25EF2-CE53-4448-B8DB-3FC808D1F4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61F33-9C29-4F37-AA35-486FCFA5E5D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9417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ADDD6-5D3E-4A51-9413-EC65C5A4DE8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96200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64FF3-A1AF-46C4-8536-25EDE7B77C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62833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BC36B-122A-4A0B-95DE-300294E4296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600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512B6-B495-4600-A3B0-F59ABD99FE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64D8F-2F15-4502-B13A-EDFB22E9C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61F33-9C29-4F37-AA35-486FCFA5E5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ADDD6-5D3E-4A51-9413-EC65C5A4DE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824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3824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3824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072D572-E5F5-4FBC-A7DD-0C0541639F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3824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QuestionShape"/>
          <p:cNvSpPr/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z="38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3" name="AShape"/>
          <p:cNvSpPr/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en-US" sz="3000" smtClean="0">
                <a:latin typeface="+mn-lt"/>
              </a:rPr>
              <a:t>A.) Response A</a:t>
            </a:r>
          </a:p>
        </p:txBody>
      </p:sp>
      <p:sp>
        <p:nvSpPr>
          <p:cNvPr id="4" name="BShape"/>
          <p:cNvSpPr/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en-US" sz="3000" smtClean="0">
                <a:latin typeface="+mn-lt"/>
              </a:rPr>
              <a:t>B.) Response B</a:t>
            </a:r>
          </a:p>
        </p:txBody>
      </p:sp>
      <p:sp>
        <p:nvSpPr>
          <p:cNvPr id="5" name="CShape"/>
          <p:cNvSpPr/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en-US" sz="3000" smtClean="0">
                <a:latin typeface="+mn-lt"/>
              </a:rPr>
              <a:t>C.) Response C</a:t>
            </a:r>
          </a:p>
        </p:txBody>
      </p:sp>
      <p:sp>
        <p:nvSpPr>
          <p:cNvPr id="6" name="DShape"/>
          <p:cNvSpPr/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en-US" sz="3000" smtClean="0">
                <a:latin typeface="+mn-lt"/>
              </a:rPr>
              <a:t>D.) Response D</a:t>
            </a:r>
          </a:p>
        </p:txBody>
      </p:sp>
      <p:sp>
        <p:nvSpPr>
          <p:cNvPr id="7" name="EShape"/>
          <p:cNvSpPr/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lvl="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en-US" sz="3000" smtClean="0">
                <a:latin typeface="+mn-lt"/>
              </a:rPr>
              <a:t>E.) Response E</a:t>
            </a:r>
          </a:p>
        </p:txBody>
      </p:sp>
      <p:sp>
        <p:nvSpPr>
          <p:cNvPr id="8" name="Percent"/>
          <p:cNvSpPr/>
          <p:nvPr userDrawn="1"/>
        </p:nvSpPr>
        <p:spPr bwMode="auto"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 bwMode="auto"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3824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GraphShape" hidden="1"/>
          <p:cNvSpPr/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iRespond Graph</a:t>
            </a:r>
          </a:p>
        </p:txBody>
      </p:sp>
      <p:grpSp>
        <p:nvGrpSpPr>
          <p:cNvPr id="138240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7" name="CorrectBar1"/>
            <p:cNvSpPr/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67%</a:t>
              </a:r>
            </a:p>
          </p:txBody>
        </p:sp>
      </p:grpSp>
      <p:grpSp>
        <p:nvGrpSpPr>
          <p:cNvPr id="138241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3" name="IncorrectBar3"/>
            <p:cNvSpPr/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6" name="IncorrectBar4"/>
            <p:cNvSpPr/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E</a:t>
              </a: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YAxisLine"/>
            <p:cNvCxnSpPr/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YAxisTick0"/>
            <p:cNvCxnSpPr/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YAxisTick1"/>
            <p:cNvCxnSpPr/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YAxisTick2"/>
            <p:cNvCxnSpPr/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YAxisTick3"/>
            <p:cNvCxnSpPr/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eaLnBrk="1" hangingPunct="1">
              <a:defRPr/>
            </a:pPr>
            <a:fld id="{CFC4468F-AE46-4631-9619-1B76AA4BBBAC}" type="slidenum">
              <a:rPr lang="en-US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59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824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824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3824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072D572-E5F5-4FBC-A7DD-0C0541639FA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71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3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4.bin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Relationship Id="rId9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3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7203" y="772675"/>
            <a:ext cx="7741337" cy="914400"/>
          </a:xfrm>
        </p:spPr>
        <p:txBody>
          <a:bodyPr/>
          <a:lstStyle/>
          <a:p>
            <a:pPr algn="ctr"/>
            <a:r>
              <a:rPr lang="en-US" dirty="0" smtClean="0">
                <a:latin typeface="Century Gothic" pitchFamily="34" charset="0"/>
              </a:rPr>
              <a:t>Characteristics of Polynomials:</a:t>
            </a:r>
            <a:br>
              <a:rPr lang="en-US" dirty="0" smtClean="0">
                <a:latin typeface="Century Gothic" pitchFamily="34" charset="0"/>
              </a:rPr>
            </a:br>
            <a:r>
              <a:rPr lang="en-US" sz="2800" dirty="0" smtClean="0">
                <a:latin typeface="Century Gothic" pitchFamily="34" charset="0"/>
              </a:rPr>
              <a:t>Domain, Range, &amp; Intercepts</a:t>
            </a:r>
            <a:endParaRPr lang="en-US" sz="2800" dirty="0">
              <a:latin typeface="Century Gothic" pitchFamily="34" charset="0"/>
            </a:endParaRPr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625460" y="3353105"/>
            <a:ext cx="751363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 eaLnBrk="1" hangingPunct="1">
              <a:spcBef>
                <a:spcPct val="50000"/>
              </a:spcBef>
              <a:buAutoNum type="arabicPeriod"/>
            </a:pPr>
            <a:r>
              <a:rPr lang="en-US" sz="2400" dirty="0" smtClean="0">
                <a:latin typeface="Century Gothic" pitchFamily="34" charset="0"/>
              </a:rPr>
              <a:t>What </a:t>
            </a:r>
            <a:r>
              <a:rPr lang="en-US" sz="2400" dirty="0">
                <a:latin typeface="Century Gothic" pitchFamily="34" charset="0"/>
              </a:rPr>
              <a:t>is interval notation?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400" dirty="0">
                <a:latin typeface="Century Gothic" pitchFamily="34" charset="0"/>
              </a:rPr>
              <a:t>3</a:t>
            </a:r>
            <a:r>
              <a:rPr lang="en-US" sz="2400" dirty="0" smtClean="0">
                <a:latin typeface="Century Gothic" pitchFamily="34" charset="0"/>
              </a:rPr>
              <a:t>. </a:t>
            </a:r>
            <a:r>
              <a:rPr lang="en-US" sz="2400" dirty="0">
                <a:latin typeface="Century Gothic" pitchFamily="34" charset="0"/>
              </a:rPr>
              <a:t>What is the domain &amp; range of a function?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400" dirty="0">
                <a:latin typeface="Century Gothic" pitchFamily="34" charset="0"/>
              </a:rPr>
              <a:t>4</a:t>
            </a:r>
            <a:r>
              <a:rPr lang="en-US" sz="2400" dirty="0" smtClean="0">
                <a:latin typeface="Century Gothic" pitchFamily="34" charset="0"/>
              </a:rPr>
              <a:t>. How do I find the intercepts of a functions graphically and algebraically?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397775" y="2518260"/>
            <a:ext cx="3567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tx2"/>
                </a:solidFill>
                <a:latin typeface="Century Gothic" pitchFamily="34" charset="0"/>
              </a:rPr>
              <a:t>Daily Questions…….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-133490" y="0"/>
            <a:ext cx="899160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500" b="1" dirty="0" smtClean="0">
                <a:latin typeface="Century Gothic" pitchFamily="34" charset="0"/>
              </a:rPr>
              <a:t>X-Intercepts: (-2, 0) (-2, 0) (3,0)</a:t>
            </a:r>
            <a:endParaRPr lang="en-US" sz="4500" b="1" dirty="0">
              <a:latin typeface="Century Gothic" pitchFamily="34" charset="0"/>
            </a:endParaRPr>
          </a:p>
        </p:txBody>
      </p:sp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228600" y="1531625"/>
            <a:ext cx="3736240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200" b="1" dirty="0" smtClean="0">
                <a:solidFill>
                  <a:srgbClr val="CC0000"/>
                </a:solidFill>
                <a:latin typeface="Century Gothic" pitchFamily="34" charset="0"/>
                <a:sym typeface="TI Math" pitchFamily="49" charset="2"/>
              </a:rPr>
              <a:t>Zeros, Roots:</a:t>
            </a:r>
          </a:p>
          <a:p>
            <a:pPr eaLnBrk="1" hangingPunct="1">
              <a:spcBef>
                <a:spcPct val="50000"/>
              </a:spcBef>
            </a:pPr>
            <a:r>
              <a:rPr lang="en-US" sz="4200" b="1" dirty="0" smtClean="0">
                <a:solidFill>
                  <a:srgbClr val="CC0000"/>
                </a:solidFill>
                <a:latin typeface="Century Gothic" pitchFamily="34" charset="0"/>
                <a:sym typeface="TI Math" pitchFamily="49" charset="2"/>
              </a:rPr>
              <a:t>x = -2, -2, </a:t>
            </a:r>
            <a:r>
              <a:rPr lang="en-US" sz="4200" b="1" dirty="0">
                <a:solidFill>
                  <a:srgbClr val="CC0000"/>
                </a:solidFill>
                <a:latin typeface="Century Gothic" pitchFamily="34" charset="0"/>
                <a:sym typeface="TI Math" pitchFamily="49" charset="2"/>
              </a:rPr>
              <a:t>3</a:t>
            </a:r>
          </a:p>
        </p:txBody>
      </p:sp>
      <p:pic>
        <p:nvPicPr>
          <p:cNvPr id="10" name="Picture 9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03" t="8442" r="23947"/>
          <a:stretch/>
        </p:blipFill>
        <p:spPr bwMode="auto">
          <a:xfrm>
            <a:off x="3626585" y="1757605"/>
            <a:ext cx="5271430" cy="35687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Oval 1"/>
          <p:cNvSpPr/>
          <p:nvPr/>
        </p:nvSpPr>
        <p:spPr>
          <a:xfrm>
            <a:off x="4875580" y="206289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063170" y="206289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6950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962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-133490" y="62691"/>
            <a:ext cx="942897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000" b="1" dirty="0" smtClean="0">
                <a:latin typeface="Century Gothic" pitchFamily="34" charset="0"/>
              </a:rPr>
              <a:t>X-Intercepts – (-1,0)(1,0)(2,0)</a:t>
            </a:r>
            <a:endParaRPr lang="en-US" sz="5000" b="1" dirty="0">
              <a:latin typeface="Century Gothic" pitchFamily="34" charset="0"/>
            </a:endParaRPr>
          </a:p>
        </p:txBody>
      </p:sp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228600" y="1607520"/>
            <a:ext cx="3736240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200" b="1" dirty="0" smtClean="0">
                <a:solidFill>
                  <a:srgbClr val="CC0000"/>
                </a:solidFill>
                <a:latin typeface="Century Gothic" pitchFamily="34" charset="0"/>
                <a:sym typeface="TI Math" pitchFamily="49" charset="2"/>
              </a:rPr>
              <a:t>Zeros, Roots</a:t>
            </a:r>
          </a:p>
          <a:p>
            <a:pPr eaLnBrk="1" hangingPunct="1">
              <a:spcBef>
                <a:spcPct val="50000"/>
              </a:spcBef>
            </a:pPr>
            <a:r>
              <a:rPr lang="en-US" sz="4200" b="1" dirty="0" smtClean="0">
                <a:solidFill>
                  <a:srgbClr val="CC0000"/>
                </a:solidFill>
                <a:latin typeface="Century Gothic" pitchFamily="34" charset="0"/>
                <a:sym typeface="TI Math" pitchFamily="49" charset="2"/>
              </a:rPr>
              <a:t> x = -1, 1, 2</a:t>
            </a:r>
            <a:endParaRPr lang="en-US" sz="4200" b="1" dirty="0">
              <a:solidFill>
                <a:srgbClr val="CC0000"/>
              </a:solidFill>
              <a:latin typeface="Century Gothic" pitchFamily="34" charset="0"/>
              <a:sym typeface="TI Math" pitchFamily="49" charset="2"/>
            </a:endParaRPr>
          </a:p>
        </p:txBody>
      </p:sp>
      <p:pic>
        <p:nvPicPr>
          <p:cNvPr id="7" name="Picture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80" t="10066" r="34688"/>
          <a:stretch/>
        </p:blipFill>
        <p:spPr bwMode="auto">
          <a:xfrm>
            <a:off x="3573195" y="1480237"/>
            <a:ext cx="5400715" cy="41497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Oval 11"/>
          <p:cNvSpPr/>
          <p:nvPr/>
        </p:nvSpPr>
        <p:spPr>
          <a:xfrm>
            <a:off x="6533100" y="3343817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5015200" y="3327411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292050" y="335310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7354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962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0" y="0"/>
            <a:ext cx="8991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latin typeface="Century Gothic" pitchFamily="34" charset="0"/>
              </a:rPr>
              <a:t>y-intercepts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04800" y="1905000"/>
            <a:ext cx="822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Century Gothic" pitchFamily="34" charset="0"/>
              </a:rPr>
              <a:t> Where the graph crosses the y-axis</a:t>
            </a:r>
          </a:p>
        </p:txBody>
      </p:sp>
    </p:spTree>
    <p:extLst>
      <p:ext uri="{BB962C8B-B14F-4D97-AF65-F5344CB8AC3E}">
        <p14:creationId xmlns:p14="http://schemas.microsoft.com/office/powerpoint/2010/main" val="37701426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-133490" y="0"/>
            <a:ext cx="899160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500" b="1" dirty="0" smtClean="0">
                <a:latin typeface="Century Gothic" pitchFamily="34" charset="0"/>
              </a:rPr>
              <a:t>y-Intercept: (0,-12)</a:t>
            </a:r>
            <a:endParaRPr lang="en-US" sz="4500" b="1" dirty="0">
              <a:latin typeface="Century Gothic" pitchFamily="34" charset="0"/>
            </a:endParaRPr>
          </a:p>
        </p:txBody>
      </p:sp>
      <p:pic>
        <p:nvPicPr>
          <p:cNvPr id="10" name="Picture 9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03" t="8442" r="23947"/>
          <a:stretch/>
        </p:blipFill>
        <p:spPr bwMode="auto">
          <a:xfrm>
            <a:off x="3626585" y="1757605"/>
            <a:ext cx="5271430" cy="35687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Oval 11"/>
          <p:cNvSpPr/>
          <p:nvPr/>
        </p:nvSpPr>
        <p:spPr>
          <a:xfrm>
            <a:off x="6148457" y="396026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2477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-133490" y="62691"/>
            <a:ext cx="942897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000" b="1" smtClean="0">
                <a:latin typeface="Century Gothic" pitchFamily="34" charset="0"/>
              </a:rPr>
              <a:t>y-Intercept: </a:t>
            </a:r>
            <a:r>
              <a:rPr lang="en-US" sz="5000" b="1" dirty="0" smtClean="0">
                <a:latin typeface="Century Gothic" pitchFamily="34" charset="0"/>
              </a:rPr>
              <a:t>(0,2)</a:t>
            </a:r>
            <a:endParaRPr lang="en-US" sz="5000" b="1" dirty="0">
              <a:latin typeface="Century Gothic" pitchFamily="34" charset="0"/>
            </a:endParaRPr>
          </a:p>
        </p:txBody>
      </p:sp>
      <p:pic>
        <p:nvPicPr>
          <p:cNvPr id="7" name="Picture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80" t="10066" r="34688"/>
          <a:stretch/>
        </p:blipFill>
        <p:spPr bwMode="auto">
          <a:xfrm>
            <a:off x="3573195" y="1480237"/>
            <a:ext cx="5400715" cy="41497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Oval 11"/>
          <p:cNvSpPr/>
          <p:nvPr/>
        </p:nvSpPr>
        <p:spPr>
          <a:xfrm>
            <a:off x="5786320" y="297363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1448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0" y="217628"/>
            <a:ext cx="914400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500" b="1" dirty="0" smtClean="0">
                <a:solidFill>
                  <a:srgbClr val="C00000"/>
                </a:solidFill>
                <a:latin typeface="Century Gothic" pitchFamily="34" charset="0"/>
              </a:rPr>
              <a:t>Find the y-intercepts &amp; number of zeros:</a:t>
            </a:r>
            <a:endParaRPr lang="en-US" sz="3500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45985" y="1556460"/>
            <a:ext cx="8441425" cy="263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dirty="0" smtClean="0">
                <a:latin typeface="Century Gothic" pitchFamily="34" charset="0"/>
              </a:rPr>
              <a:t>a)</a:t>
            </a:r>
          </a:p>
          <a:p>
            <a:pPr eaLnBrk="1" hangingPunct="1">
              <a:spcBef>
                <a:spcPct val="50000"/>
              </a:spcBef>
            </a:pPr>
            <a:endParaRPr lang="en-US" sz="3000" b="1" dirty="0"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3000" b="1" dirty="0" smtClean="0">
              <a:latin typeface="Century Gothic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000" b="1" dirty="0" smtClean="0">
                <a:latin typeface="Century Gothic" pitchFamily="34" charset="0"/>
              </a:rPr>
              <a:t>b)</a:t>
            </a:r>
            <a:endParaRPr lang="en-US" sz="3000" b="1" dirty="0">
              <a:latin typeface="Century Gothic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8603673"/>
              </p:ext>
            </p:extLst>
          </p:nvPr>
        </p:nvGraphicFramePr>
        <p:xfrm>
          <a:off x="1004935" y="1452070"/>
          <a:ext cx="461772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20" name="Equation" r:id="rId3" imgW="1282680" imgH="253800" progId="Equation.DSMT4">
                  <p:embed/>
                </p:oleObj>
              </mc:Choice>
              <mc:Fallback>
                <p:oleObj name="Equation" r:id="rId3" imgW="12826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4935" y="1452070"/>
                        <a:ext cx="461772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7321426"/>
              </p:ext>
            </p:extLst>
          </p:nvPr>
        </p:nvGraphicFramePr>
        <p:xfrm>
          <a:off x="1128713" y="3502025"/>
          <a:ext cx="507523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21" name="Equation" r:id="rId5" imgW="1409400" imgH="253800" progId="Equation.DSMT4">
                  <p:embed/>
                </p:oleObj>
              </mc:Choice>
              <mc:Fallback>
                <p:oleObj name="Equation" r:id="rId5" imgW="140940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8713" y="3502025"/>
                        <a:ext cx="5075237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5460" y="2518262"/>
            <a:ext cx="34335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entury Gothic" pitchFamily="34" charset="0"/>
              </a:rPr>
              <a:t>Y- </a:t>
            </a:r>
            <a:r>
              <a:rPr lang="en-US" sz="4000" b="1" dirty="0" err="1" smtClean="0">
                <a:solidFill>
                  <a:srgbClr val="FF0000"/>
                </a:solidFill>
                <a:latin typeface="Century Gothic" pitchFamily="34" charset="0"/>
              </a:rPr>
              <a:t>int</a:t>
            </a:r>
            <a:r>
              <a:rPr lang="en-US" sz="4000" b="1" dirty="0" smtClean="0">
                <a:solidFill>
                  <a:srgbClr val="FF0000"/>
                </a:solidFill>
                <a:latin typeface="Century Gothic" pitchFamily="34" charset="0"/>
              </a:rPr>
              <a:t>: (0, -1)</a:t>
            </a:r>
            <a:endParaRPr lang="en-US" sz="40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5460" y="4617788"/>
            <a:ext cx="34152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entury Gothic" pitchFamily="34" charset="0"/>
              </a:rPr>
              <a:t>Y- </a:t>
            </a:r>
            <a:r>
              <a:rPr lang="en-US" sz="4000" b="1" dirty="0" err="1" smtClean="0">
                <a:solidFill>
                  <a:srgbClr val="FF0000"/>
                </a:solidFill>
                <a:latin typeface="Century Gothic" pitchFamily="34" charset="0"/>
              </a:rPr>
              <a:t>int</a:t>
            </a:r>
            <a:r>
              <a:rPr lang="en-US" sz="4000" b="1" dirty="0" smtClean="0">
                <a:solidFill>
                  <a:srgbClr val="FF0000"/>
                </a:solidFill>
                <a:latin typeface="Century Gothic" pitchFamily="34" charset="0"/>
              </a:rPr>
              <a:t>: (0, 15)</a:t>
            </a:r>
            <a:endParaRPr lang="en-US" sz="40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66697" y="2496524"/>
            <a:ext cx="34335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entury Gothic" pitchFamily="34" charset="0"/>
              </a:rPr>
              <a:t># of zeros: 4</a:t>
            </a:r>
            <a:endParaRPr lang="en-US" sz="40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71467" y="4618489"/>
            <a:ext cx="34335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entury Gothic" pitchFamily="34" charset="0"/>
              </a:rPr>
              <a:t># of zeros: 2</a:t>
            </a:r>
            <a:endParaRPr lang="en-US" sz="40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29350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0" y="337833"/>
            <a:ext cx="35052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2800" b="1" i="1" u="sng" dirty="0">
                <a:solidFill>
                  <a:srgbClr val="990033"/>
                </a:solidFill>
                <a:latin typeface="Century Gothic" pitchFamily="34" charset="0"/>
              </a:rPr>
              <a:t>Find the following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800" b="1" dirty="0">
                <a:solidFill>
                  <a:srgbClr val="990033"/>
                </a:solidFill>
                <a:latin typeface="Century Gothic" pitchFamily="34" charset="0"/>
              </a:rPr>
              <a:t>Domain: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800" b="1" dirty="0">
                <a:solidFill>
                  <a:srgbClr val="990033"/>
                </a:solidFill>
                <a:latin typeface="Century Gothic" pitchFamily="34" charset="0"/>
              </a:rPr>
              <a:t>Range: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990033"/>
                </a:solidFill>
                <a:latin typeface="Century Gothic" pitchFamily="34" charset="0"/>
              </a:rPr>
              <a:t>3. </a:t>
            </a:r>
            <a:r>
              <a:rPr lang="en-US" sz="2800" b="1" dirty="0" smtClean="0">
                <a:solidFill>
                  <a:srgbClr val="990033"/>
                </a:solidFill>
                <a:latin typeface="Century Gothic" pitchFamily="34" charset="0"/>
              </a:rPr>
              <a:t>x-intercepts:</a:t>
            </a:r>
            <a:endParaRPr lang="en-US" sz="2800" b="1" dirty="0">
              <a:solidFill>
                <a:srgbClr val="990033"/>
              </a:solidFill>
              <a:latin typeface="Century Gothic" pitchFamily="34" charset="0"/>
            </a:endParaRP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990033"/>
                </a:solidFill>
                <a:latin typeface="Century Gothic" pitchFamily="34" charset="0"/>
              </a:rPr>
              <a:t>4. y-intercepts</a:t>
            </a:r>
            <a:r>
              <a:rPr lang="en-US" sz="2800" b="1" dirty="0" smtClean="0">
                <a:solidFill>
                  <a:srgbClr val="990033"/>
                </a:solidFill>
                <a:latin typeface="Century Gothic" pitchFamily="34" charset="0"/>
              </a:rPr>
              <a:t>:</a:t>
            </a:r>
            <a:endParaRPr lang="en-US" sz="2800" b="1" dirty="0">
              <a:solidFill>
                <a:srgbClr val="990033"/>
              </a:solidFill>
              <a:latin typeface="Century Gothic" pitchFamily="34" charset="0"/>
            </a:endParaRPr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1758950" y="3158820"/>
            <a:ext cx="1098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200" b="1">
                <a:latin typeface="Arial" charset="0"/>
                <a:cs typeface="Times New Roman" pitchFamily="18" charset="0"/>
              </a:rPr>
              <a:t>	</a:t>
            </a:r>
            <a:endParaRPr lang="en-US">
              <a:latin typeface="Arial" charset="0"/>
            </a:endParaRPr>
          </a:p>
        </p:txBody>
      </p:sp>
      <p:pic>
        <p:nvPicPr>
          <p:cNvPr id="151557" name="Picture 5" descr="[image]"/>
          <p:cNvPicPr>
            <a:picLocks noChangeAspect="1" noChangeArrowheads="1"/>
          </p:cNvPicPr>
          <p:nvPr/>
        </p:nvPicPr>
        <p:blipFill rotWithShape="1">
          <a:blip r:embed="rId2" cstate="print"/>
          <a:srcRect l="6547" t="7376" r="7547" b="6547"/>
          <a:stretch/>
        </p:blipFill>
        <p:spPr bwMode="auto">
          <a:xfrm>
            <a:off x="5073117" y="431010"/>
            <a:ext cx="3976688" cy="3984625"/>
          </a:xfrm>
          <a:prstGeom prst="rect">
            <a:avLst/>
          </a:prstGeom>
          <a:noFill/>
        </p:spPr>
      </p:pic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2133600" y="876293"/>
            <a:ext cx="2667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Century Gothic" pitchFamily="34" charset="0"/>
              </a:rPr>
              <a:t>All reals</a:t>
            </a:r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1828800" y="1559348"/>
            <a:ext cx="2667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All reals</a:t>
            </a: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2674625" y="2237065"/>
            <a:ext cx="38706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latin typeface="Century Gothic" pitchFamily="34" charset="0"/>
              </a:rPr>
              <a:t>(-2,0)(-2,0)(1,0)</a:t>
            </a:r>
            <a:endParaRPr lang="en-US" sz="3200" b="1" dirty="0">
              <a:latin typeface="Century Gothic" pitchFamily="34" charset="0"/>
            </a:endParaRPr>
          </a:p>
        </p:txBody>
      </p:sp>
      <p:sp>
        <p:nvSpPr>
          <p:cNvPr id="151561" name="Text Box 9"/>
          <p:cNvSpPr txBox="1">
            <a:spLocks noChangeArrowheads="1"/>
          </p:cNvSpPr>
          <p:nvPr/>
        </p:nvSpPr>
        <p:spPr bwMode="auto">
          <a:xfrm>
            <a:off x="2743200" y="2925458"/>
            <a:ext cx="1447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Century Gothic" pitchFamily="34" charset="0"/>
              </a:rPr>
              <a:t>(0, -4)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8" grpId="0"/>
      <p:bldP spid="151559" grpId="0"/>
      <p:bldP spid="151560" grpId="0"/>
      <p:bldP spid="15156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0" y="337833"/>
            <a:ext cx="35052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2800" b="1" i="1" u="sng" dirty="0">
                <a:solidFill>
                  <a:srgbClr val="990033"/>
                </a:solidFill>
                <a:latin typeface="Century Gothic" pitchFamily="34" charset="0"/>
              </a:rPr>
              <a:t>Find the following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800" b="1" dirty="0">
                <a:solidFill>
                  <a:srgbClr val="990033"/>
                </a:solidFill>
                <a:latin typeface="Century Gothic" pitchFamily="34" charset="0"/>
              </a:rPr>
              <a:t>Domain: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800" b="1" dirty="0">
                <a:solidFill>
                  <a:srgbClr val="990033"/>
                </a:solidFill>
                <a:latin typeface="Century Gothic" pitchFamily="34" charset="0"/>
              </a:rPr>
              <a:t>Range: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990033"/>
                </a:solidFill>
                <a:latin typeface="Century Gothic" pitchFamily="34" charset="0"/>
              </a:rPr>
              <a:t>3. Zeros: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990033"/>
                </a:solidFill>
                <a:latin typeface="Century Gothic" pitchFamily="34" charset="0"/>
              </a:rPr>
              <a:t>4. y-intercepts</a:t>
            </a:r>
            <a:r>
              <a:rPr lang="en-US" sz="2800" b="1" dirty="0" smtClean="0">
                <a:solidFill>
                  <a:srgbClr val="990033"/>
                </a:solidFill>
                <a:latin typeface="Century Gothic" pitchFamily="34" charset="0"/>
              </a:rPr>
              <a:t>:</a:t>
            </a:r>
            <a:endParaRPr lang="en-US" sz="2800" b="1" dirty="0">
              <a:solidFill>
                <a:srgbClr val="990033"/>
              </a:solidFill>
              <a:latin typeface="Century Gothic" pitchFamily="34" charset="0"/>
            </a:endParaRPr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1758950" y="3158820"/>
            <a:ext cx="1098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200" b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	</a:t>
            </a: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2133600" y="876293"/>
            <a:ext cx="2667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00"/>
                </a:solidFill>
                <a:latin typeface="Century Gothic" pitchFamily="34" charset="0"/>
              </a:rPr>
              <a:t>All reals</a:t>
            </a:r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1828800" y="1559348"/>
            <a:ext cx="2667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000000"/>
                </a:solidFill>
                <a:latin typeface="Century Gothic" pitchFamily="34" charset="0"/>
              </a:rPr>
              <a:t>[-4, ∞)</a:t>
            </a:r>
            <a:endParaRPr lang="en-US" sz="32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1763885" y="2237065"/>
            <a:ext cx="38706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000000"/>
                </a:solidFill>
                <a:latin typeface="Century Gothic" pitchFamily="34" charset="0"/>
              </a:rPr>
              <a:t>-2, 2</a:t>
            </a:r>
            <a:endParaRPr lang="en-US" sz="3200" b="1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151561" name="Text Box 9"/>
          <p:cNvSpPr txBox="1">
            <a:spLocks noChangeArrowheads="1"/>
          </p:cNvSpPr>
          <p:nvPr/>
        </p:nvSpPr>
        <p:spPr bwMode="auto">
          <a:xfrm>
            <a:off x="2743200" y="2925458"/>
            <a:ext cx="1447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000000"/>
                </a:solidFill>
                <a:latin typeface="Century Gothic" pitchFamily="34" charset="0"/>
              </a:rPr>
              <a:t>(0, -4)</a:t>
            </a:r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265" y="393200"/>
            <a:ext cx="3794750" cy="36429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87855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8" grpId="0"/>
      <p:bldP spid="151559" grpId="0"/>
      <p:bldP spid="151560" grpId="0"/>
      <p:bldP spid="1515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1880" y="457130"/>
            <a:ext cx="8822120" cy="619125"/>
          </a:xfrm>
        </p:spPr>
        <p:txBody>
          <a:bodyPr/>
          <a:lstStyle/>
          <a:p>
            <a:r>
              <a:rPr lang="en-US" sz="3400" dirty="0">
                <a:latin typeface="Century Gothic" pitchFamily="34" charset="0"/>
              </a:rPr>
              <a:t>How do we write in interval notation?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88" y="1691055"/>
            <a:ext cx="7769225" cy="2041525"/>
          </a:xfrm>
        </p:spPr>
        <p:txBody>
          <a:bodyPr/>
          <a:lstStyle/>
          <a:p>
            <a:r>
              <a:rPr lang="en-US" dirty="0">
                <a:latin typeface="Century Gothic" pitchFamily="34" charset="0"/>
              </a:rPr>
              <a:t>x &lt; 2….</a:t>
            </a:r>
          </a:p>
          <a:p>
            <a:r>
              <a:rPr lang="en-US" sz="2600" dirty="0">
                <a:latin typeface="Century Gothic" pitchFamily="34" charset="0"/>
              </a:rPr>
              <a:t>when you want </a:t>
            </a:r>
            <a:r>
              <a:rPr lang="en-US" sz="2600" i="1" u="sng" dirty="0">
                <a:solidFill>
                  <a:schemeClr val="accent2"/>
                </a:solidFill>
                <a:latin typeface="Century Gothic" pitchFamily="34" charset="0"/>
              </a:rPr>
              <a:t>include</a:t>
            </a:r>
            <a:r>
              <a:rPr lang="en-US" sz="2600" dirty="0">
                <a:latin typeface="Century Gothic" pitchFamily="34" charset="0"/>
              </a:rPr>
              <a:t> use a bracket [  </a:t>
            </a:r>
          </a:p>
          <a:p>
            <a:r>
              <a:rPr lang="en-US" sz="2600" dirty="0">
                <a:latin typeface="Century Gothic" pitchFamily="34" charset="0"/>
              </a:rPr>
              <a:t>when you want to </a:t>
            </a:r>
            <a:r>
              <a:rPr lang="en-US" sz="2600" i="1" u="sng" dirty="0">
                <a:solidFill>
                  <a:schemeClr val="accent2"/>
                </a:solidFill>
                <a:latin typeface="Century Gothic" pitchFamily="34" charset="0"/>
              </a:rPr>
              <a:t>exclude</a:t>
            </a:r>
            <a:r>
              <a:rPr lang="en-US" sz="2600" dirty="0">
                <a:latin typeface="Century Gothic" pitchFamily="34" charset="0"/>
              </a:rPr>
              <a:t> use a parenthesis</a:t>
            </a:r>
            <a:r>
              <a:rPr lang="en-US" dirty="0">
                <a:latin typeface="Century Gothic" pitchFamily="34" charset="0"/>
              </a:rPr>
              <a:t> (</a:t>
            </a:r>
          </a:p>
          <a:p>
            <a:endParaRPr lang="en-US" dirty="0">
              <a:latin typeface="Century Gothic" pitchFamily="34" charset="0"/>
            </a:endParaRPr>
          </a:p>
          <a:p>
            <a:endParaRPr lang="en-US" dirty="0">
              <a:latin typeface="Century Gothic" pitchFamily="34" charset="0"/>
            </a:endParaRPr>
          </a:p>
        </p:txBody>
      </p:sp>
      <p:graphicFrame>
        <p:nvGraphicFramePr>
          <p:cNvPr id="12595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2051"/>
              </p:ext>
            </p:extLst>
          </p:nvPr>
        </p:nvGraphicFramePr>
        <p:xfrm>
          <a:off x="7000875" y="3884613"/>
          <a:ext cx="1670050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83" name="Equation" r:id="rId3" imgW="482391" imgH="203112" progId="Equation.DSMT4">
                  <p:embed/>
                </p:oleObj>
              </mc:Choice>
              <mc:Fallback>
                <p:oleObj name="Equation" r:id="rId3" imgW="482391" imgH="203112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5" y="3884613"/>
                        <a:ext cx="1670050" cy="703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928688" y="3882540"/>
            <a:ext cx="523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latin typeface="Century Gothic" pitchFamily="34" charset="0"/>
              </a:rPr>
              <a:t>Let’s draw a number line first….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5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/>
      <p:bldP spid="125955" grpId="0" uiExpand="1" build="p"/>
      <p:bldP spid="1259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entury Gothic" pitchFamily="34" charset="0"/>
              </a:rPr>
              <a:t>Let’s do another type….</a:t>
            </a:r>
          </a:p>
        </p:txBody>
      </p:sp>
      <p:graphicFrame>
        <p:nvGraphicFramePr>
          <p:cNvPr id="1269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4849043"/>
              </p:ext>
            </p:extLst>
          </p:nvPr>
        </p:nvGraphicFramePr>
        <p:xfrm>
          <a:off x="1460500" y="1758950"/>
          <a:ext cx="23701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36" name="Equation" r:id="rId3" imgW="660113" imgH="177723" progId="Equation.DSMT4">
                  <p:embed/>
                </p:oleObj>
              </mc:Choice>
              <mc:Fallback>
                <p:oleObj name="Equation" r:id="rId3" imgW="660113" imgH="177723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0" y="1758950"/>
                        <a:ext cx="2370138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1460500" y="2670175"/>
            <a:ext cx="4402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Century Gothic" pitchFamily="34" charset="0"/>
              </a:rPr>
              <a:t>Draw a number line first….</a:t>
            </a:r>
          </a:p>
        </p:txBody>
      </p:sp>
      <p:graphicFrame>
        <p:nvGraphicFramePr>
          <p:cNvPr id="12698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7007569"/>
              </p:ext>
            </p:extLst>
          </p:nvPr>
        </p:nvGraphicFramePr>
        <p:xfrm>
          <a:off x="2522538" y="3352800"/>
          <a:ext cx="1214437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37" name="Equation" r:id="rId5" imgW="444114" imgH="253780" progId="Equation.DSMT4">
                  <p:embed/>
                </p:oleObj>
              </mc:Choice>
              <mc:Fallback>
                <p:oleObj name="Equation" r:id="rId5" imgW="444114" imgH="2537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2538" y="3352800"/>
                        <a:ext cx="1214437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6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6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latin typeface="Century Gothic" pitchFamily="34" charset="0"/>
              </a:rPr>
              <a:t>Domain</a:t>
            </a:r>
            <a:endParaRPr lang="en-US" b="1" u="sng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7773987" cy="1448715"/>
          </a:xfrm>
        </p:spPr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all </a:t>
            </a:r>
            <a:r>
              <a:rPr lang="en-US" dirty="0">
                <a:latin typeface="Century Gothic" pitchFamily="34" charset="0"/>
              </a:rPr>
              <a:t>the </a:t>
            </a:r>
            <a:r>
              <a:rPr lang="en-US" b="1" dirty="0">
                <a:latin typeface="Century Gothic" pitchFamily="34" charset="0"/>
              </a:rPr>
              <a:t>x-values</a:t>
            </a:r>
            <a:r>
              <a:rPr lang="en-US" dirty="0">
                <a:latin typeface="Century Gothic" pitchFamily="34" charset="0"/>
              </a:rPr>
              <a:t> </a:t>
            </a:r>
            <a:endParaRPr lang="en-US" dirty="0" smtClean="0">
              <a:latin typeface="Century Gothic" pitchFamily="34" charset="0"/>
            </a:endParaRPr>
          </a:p>
          <a:p>
            <a:r>
              <a:rPr lang="en-US" dirty="0" smtClean="0">
                <a:latin typeface="Century Gothic" pitchFamily="34" charset="0"/>
              </a:rPr>
              <a:t>Read the graph from </a:t>
            </a:r>
            <a:r>
              <a:rPr lang="en-US" u="sng" dirty="0" smtClean="0">
                <a:latin typeface="Century Gothic" pitchFamily="34" charset="0"/>
              </a:rPr>
              <a:t>left to right</a:t>
            </a:r>
            <a:endParaRPr lang="en-US" u="sng" dirty="0">
              <a:latin typeface="Century Gothic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92763" y="4339740"/>
            <a:ext cx="7773987" cy="1442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>
                <a:latin typeface="Century Gothic" pitchFamily="34" charset="0"/>
              </a:rPr>
              <a:t>all the y</a:t>
            </a:r>
            <a:r>
              <a:rPr lang="en-US" b="1" dirty="0" smtClean="0">
                <a:latin typeface="Century Gothic" pitchFamily="34" charset="0"/>
              </a:rPr>
              <a:t>-values</a:t>
            </a:r>
            <a:r>
              <a:rPr lang="en-US" dirty="0" smtClean="0">
                <a:latin typeface="Century Gothic" pitchFamily="34" charset="0"/>
              </a:rPr>
              <a:t> </a:t>
            </a:r>
          </a:p>
          <a:p>
            <a:r>
              <a:rPr lang="en-US" dirty="0" smtClean="0">
                <a:latin typeface="Century Gothic" pitchFamily="34" charset="0"/>
              </a:rPr>
              <a:t>Read the graph from </a:t>
            </a:r>
            <a:r>
              <a:rPr lang="en-US" u="sng" dirty="0" smtClean="0">
                <a:latin typeface="Century Gothic" pitchFamily="34" charset="0"/>
              </a:rPr>
              <a:t>bottom to top</a:t>
            </a:r>
          </a:p>
          <a:p>
            <a:pPr marL="0" indent="0">
              <a:buNone/>
            </a:pPr>
            <a:endParaRPr lang="en-US" dirty="0">
              <a:latin typeface="Century Gothic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540" y="2897735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en-US" b="1" u="sng" dirty="0" smtClean="0">
                <a:solidFill>
                  <a:srgbClr val="FF0000"/>
                </a:solidFill>
                <a:latin typeface="Century Gothic" pitchFamily="34" charset="0"/>
              </a:rPr>
              <a:t>Range</a:t>
            </a:r>
            <a:endParaRPr lang="en-US" b="1" u="sng" dirty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uiExpand="1" build="p"/>
      <p:bldP spid="5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1600200" y="1787775"/>
            <a:ext cx="6019800" cy="4451350"/>
            <a:chOff x="1008" y="528"/>
            <a:chExt cx="3792" cy="2804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08" y="528"/>
              <a:ext cx="3792" cy="2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075" name="Oval 3"/>
            <p:cNvSpPr>
              <a:spLocks noChangeArrowheads="1"/>
            </p:cNvSpPr>
            <p:nvPr/>
          </p:nvSpPr>
          <p:spPr bwMode="auto">
            <a:xfrm>
              <a:off x="1824" y="268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entury Gothic" pitchFamily="34" charset="0"/>
              </a:endParaRPr>
            </a:p>
          </p:txBody>
        </p:sp>
        <p:sp>
          <p:nvSpPr>
            <p:cNvPr id="3076" name="Oval 4"/>
            <p:cNvSpPr>
              <a:spLocks noChangeArrowheads="1"/>
            </p:cNvSpPr>
            <p:nvPr/>
          </p:nvSpPr>
          <p:spPr bwMode="auto">
            <a:xfrm>
              <a:off x="3072" y="8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entury Gothic" pitchFamily="34" charset="0"/>
              </a:endParaRPr>
            </a:p>
          </p:txBody>
        </p:sp>
        <p:sp>
          <p:nvSpPr>
            <p:cNvPr id="3077" name="Oval 5"/>
            <p:cNvSpPr>
              <a:spLocks noChangeArrowheads="1"/>
            </p:cNvSpPr>
            <p:nvPr/>
          </p:nvSpPr>
          <p:spPr bwMode="auto">
            <a:xfrm>
              <a:off x="3888" y="1680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entury Gothic" pitchFamily="34" charset="0"/>
              </a:endParaRPr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2976" y="672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Century Gothic" pitchFamily="34" charset="0"/>
                </a:rPr>
                <a:t>(2,4)</a:t>
              </a:r>
            </a:p>
          </p:txBody>
        </p:sp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1536" y="2784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Century Gothic" pitchFamily="34" charset="0"/>
                </a:rPr>
                <a:t>(-1,-5)</a:t>
              </a:r>
            </a:p>
          </p:txBody>
        </p:sp>
        <p:sp>
          <p:nvSpPr>
            <p:cNvPr id="3080" name="Text Box 8"/>
            <p:cNvSpPr txBox="1">
              <a:spLocks noChangeArrowheads="1"/>
            </p:cNvSpPr>
            <p:nvPr/>
          </p:nvSpPr>
          <p:spPr bwMode="auto">
            <a:xfrm>
              <a:off x="3936" y="1536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Century Gothic" pitchFamily="34" charset="0"/>
                </a:rPr>
                <a:t>(4,0)</a:t>
              </a:r>
            </a:p>
          </p:txBody>
        </p:sp>
      </p:grp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209800" y="114300"/>
            <a:ext cx="55497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latin typeface="Century Gothic" pitchFamily="34" charset="0"/>
              </a:rPr>
              <a:t>What is the </a:t>
            </a:r>
            <a:r>
              <a:rPr lang="en-US" sz="2800" u="sng" dirty="0">
                <a:latin typeface="Century Gothic" pitchFamily="34" charset="0"/>
              </a:rPr>
              <a:t>domain</a:t>
            </a:r>
            <a:r>
              <a:rPr lang="en-US" sz="2800" dirty="0">
                <a:latin typeface="Century Gothic" pitchFamily="34" charset="0"/>
              </a:rPr>
              <a:t> </a:t>
            </a:r>
            <a:r>
              <a:rPr lang="en-US" sz="2800" dirty="0" smtClean="0">
                <a:latin typeface="Century Gothic" pitchFamily="34" charset="0"/>
              </a:rPr>
              <a:t>of f(x</a:t>
            </a:r>
            <a:r>
              <a:rPr lang="en-US" sz="2800" dirty="0">
                <a:latin typeface="Century Gothic" pitchFamily="34" charset="0"/>
              </a:rPr>
              <a:t>)?</a:t>
            </a:r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5791200" y="2165850"/>
            <a:ext cx="1066800" cy="381000"/>
          </a:xfrm>
          <a:prstGeom prst="wedgeRectCallout">
            <a:avLst>
              <a:gd name="adj1" fmla="val -43750"/>
              <a:gd name="adj2" fmla="val 125833"/>
            </a:avLst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accent2"/>
                </a:solidFill>
                <a:latin typeface="Century Gothic" pitchFamily="34" charset="0"/>
              </a:rPr>
              <a:t>y = f(x)</a:t>
            </a:r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382000" cy="457200"/>
          </a:xfrm>
        </p:spPr>
        <p:txBody>
          <a:bodyPr/>
          <a:lstStyle/>
          <a:p>
            <a:r>
              <a:rPr lang="en-US" sz="2500">
                <a:latin typeface="Century Gothic" pitchFamily="34" charset="0"/>
              </a:rPr>
              <a:t>Ex. 1</a:t>
            </a:r>
          </a:p>
        </p:txBody>
      </p:sp>
      <p:sp>
        <p:nvSpPr>
          <p:cNvPr id="3090" name="AutoShape 18"/>
          <p:cNvSpPr>
            <a:spLocks/>
          </p:cNvSpPr>
          <p:nvPr/>
        </p:nvSpPr>
        <p:spPr bwMode="auto">
          <a:xfrm rot="-5400000">
            <a:off x="4305300" y="3948495"/>
            <a:ext cx="609600" cy="3276600"/>
          </a:xfrm>
          <a:prstGeom prst="leftBrace">
            <a:avLst>
              <a:gd name="adj1" fmla="val 44792"/>
              <a:gd name="adj2" fmla="val 50000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3736975" y="6007600"/>
            <a:ext cx="20574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Century Gothic" pitchFamily="34" charset="0"/>
              </a:rPr>
              <a:t>Domain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0" grpId="0" animBg="1"/>
      <p:bldP spid="309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1600200" y="1759310"/>
            <a:ext cx="6019800" cy="4451350"/>
            <a:chOff x="1008" y="528"/>
            <a:chExt cx="3792" cy="2804"/>
          </a:xfrm>
        </p:grpSpPr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08" y="528"/>
              <a:ext cx="3792" cy="2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100" name="Oval 4"/>
            <p:cNvSpPr>
              <a:spLocks noChangeArrowheads="1"/>
            </p:cNvSpPr>
            <p:nvPr/>
          </p:nvSpPr>
          <p:spPr bwMode="auto">
            <a:xfrm>
              <a:off x="1824" y="2688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entury Gothic" pitchFamily="34" charset="0"/>
              </a:endParaRPr>
            </a:p>
          </p:txBody>
        </p:sp>
        <p:sp>
          <p:nvSpPr>
            <p:cNvPr id="4101" name="Oval 5"/>
            <p:cNvSpPr>
              <a:spLocks noChangeArrowheads="1"/>
            </p:cNvSpPr>
            <p:nvPr/>
          </p:nvSpPr>
          <p:spPr bwMode="auto">
            <a:xfrm>
              <a:off x="3072" y="8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entury Gothic" pitchFamily="34" charset="0"/>
              </a:endParaRPr>
            </a:p>
          </p:txBody>
        </p:sp>
        <p:sp>
          <p:nvSpPr>
            <p:cNvPr id="4102" name="Oval 6"/>
            <p:cNvSpPr>
              <a:spLocks noChangeArrowheads="1"/>
            </p:cNvSpPr>
            <p:nvPr/>
          </p:nvSpPr>
          <p:spPr bwMode="auto">
            <a:xfrm>
              <a:off x="3888" y="1680"/>
              <a:ext cx="96" cy="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entury Gothic" pitchFamily="34" charset="0"/>
              </a:endParaRPr>
            </a:p>
          </p:txBody>
        </p:sp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>
              <a:off x="2976" y="672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Century Gothic" pitchFamily="34" charset="0"/>
                </a:rPr>
                <a:t>(2,4)</a:t>
              </a:r>
            </a:p>
          </p:txBody>
        </p:sp>
        <p:sp>
          <p:nvSpPr>
            <p:cNvPr id="4104" name="Text Box 8"/>
            <p:cNvSpPr txBox="1">
              <a:spLocks noChangeArrowheads="1"/>
            </p:cNvSpPr>
            <p:nvPr/>
          </p:nvSpPr>
          <p:spPr bwMode="auto">
            <a:xfrm>
              <a:off x="1536" y="2784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Century Gothic" pitchFamily="34" charset="0"/>
                </a:rPr>
                <a:t>(-1,-5)</a:t>
              </a:r>
            </a:p>
          </p:txBody>
        </p:sp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3936" y="1536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latin typeface="Century Gothic" pitchFamily="34" charset="0"/>
                </a:rPr>
                <a:t>(4,0)</a:t>
              </a:r>
            </a:p>
          </p:txBody>
        </p:sp>
      </p:grp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5791200" y="2064110"/>
            <a:ext cx="1066800" cy="381000"/>
          </a:xfrm>
          <a:prstGeom prst="wedgeRectCallout">
            <a:avLst>
              <a:gd name="adj1" fmla="val -43750"/>
              <a:gd name="adj2" fmla="val 125833"/>
            </a:avLst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accent2"/>
                </a:solidFill>
                <a:latin typeface="Century Gothic" pitchFamily="34" charset="0"/>
              </a:rPr>
              <a:t>y = f(x)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70090" y="0"/>
            <a:ext cx="69823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>
                <a:latin typeface="Century Gothic" pitchFamily="34" charset="0"/>
              </a:rPr>
              <a:t>Ex. 2:             What </a:t>
            </a:r>
            <a:r>
              <a:rPr lang="en-US" sz="2800" dirty="0">
                <a:latin typeface="Century Gothic" pitchFamily="34" charset="0"/>
              </a:rPr>
              <a:t>is the </a:t>
            </a:r>
            <a:r>
              <a:rPr lang="en-US" sz="2800" u="sng" dirty="0">
                <a:latin typeface="Century Gothic" pitchFamily="34" charset="0"/>
              </a:rPr>
              <a:t>range</a:t>
            </a:r>
            <a:r>
              <a:rPr lang="en-US" sz="2800" dirty="0">
                <a:latin typeface="Century Gothic" pitchFamily="34" charset="0"/>
              </a:rPr>
              <a:t> of f(x)?</a:t>
            </a:r>
          </a:p>
        </p:txBody>
      </p:sp>
      <p:sp>
        <p:nvSpPr>
          <p:cNvPr id="4109" name="AutoShape 13"/>
          <p:cNvSpPr>
            <a:spLocks/>
          </p:cNvSpPr>
          <p:nvPr/>
        </p:nvSpPr>
        <p:spPr bwMode="auto">
          <a:xfrm>
            <a:off x="2362200" y="2368910"/>
            <a:ext cx="609600" cy="2895600"/>
          </a:xfrm>
          <a:prstGeom prst="leftBrace">
            <a:avLst>
              <a:gd name="adj1" fmla="val 39583"/>
              <a:gd name="adj2" fmla="val 50000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609600" y="3435710"/>
            <a:ext cx="1752600" cy="45720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Century Gothic" pitchFamily="34" charset="0"/>
              </a:rPr>
              <a:t>Range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 animBg="1"/>
      <p:bldP spid="4110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With polynomials….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645" y="1969915"/>
            <a:ext cx="8001000" cy="4267200"/>
          </a:xfrm>
        </p:spPr>
        <p:txBody>
          <a:bodyPr/>
          <a:lstStyle/>
          <a:p>
            <a:r>
              <a:rPr lang="en-US" dirty="0" smtClean="0">
                <a:latin typeface="Century Gothic" pitchFamily="34" charset="0"/>
              </a:rPr>
              <a:t>The </a:t>
            </a:r>
            <a:r>
              <a:rPr lang="en-US" b="1" dirty="0" smtClean="0">
                <a:latin typeface="Century Gothic" pitchFamily="34" charset="0"/>
              </a:rPr>
              <a:t>DOMAIN</a:t>
            </a:r>
            <a:r>
              <a:rPr lang="en-US" dirty="0" smtClean="0">
                <a:latin typeface="Century Gothic" pitchFamily="34" charset="0"/>
              </a:rPr>
              <a:t> is always All Reals,</a:t>
            </a:r>
          </a:p>
          <a:p>
            <a:endParaRPr lang="en-US" dirty="0">
              <a:latin typeface="Century Gothic" pitchFamily="34" charset="0"/>
            </a:endParaRPr>
          </a:p>
          <a:p>
            <a:r>
              <a:rPr lang="en-US" dirty="0" smtClean="0">
                <a:latin typeface="Century Gothic" pitchFamily="34" charset="0"/>
              </a:rPr>
              <a:t>The </a:t>
            </a:r>
            <a:r>
              <a:rPr lang="en-US" b="1" dirty="0" smtClean="0">
                <a:latin typeface="Century Gothic" pitchFamily="34" charset="0"/>
              </a:rPr>
              <a:t>RANGE</a:t>
            </a:r>
            <a:r>
              <a:rPr lang="en-US" dirty="0" smtClean="0">
                <a:latin typeface="Century Gothic" pitchFamily="34" charset="0"/>
              </a:rPr>
              <a:t> will be:</a:t>
            </a:r>
          </a:p>
          <a:p>
            <a:pPr lvl="1"/>
            <a:r>
              <a:rPr lang="en-US" dirty="0" smtClean="0">
                <a:latin typeface="Century Gothic" pitchFamily="34" charset="0"/>
              </a:rPr>
              <a:t>All Reals,</a:t>
            </a:r>
          </a:p>
          <a:p>
            <a:pPr lvl="1"/>
            <a:r>
              <a:rPr lang="en-US" dirty="0" smtClean="0">
                <a:latin typeface="Century Gothic" pitchFamily="34" charset="0"/>
              </a:rPr>
              <a:t>Lower Boundary to infinity,   </a:t>
            </a:r>
          </a:p>
          <a:p>
            <a:pPr lvl="1"/>
            <a:r>
              <a:rPr lang="en-US" dirty="0" smtClean="0">
                <a:latin typeface="Century Gothic" pitchFamily="34" charset="0"/>
              </a:rPr>
              <a:t>Negative infinity to Upper Boundary, </a:t>
            </a:r>
            <a:endParaRPr lang="en-US" dirty="0">
              <a:latin typeface="Century Gothic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7830649"/>
              </p:ext>
            </p:extLst>
          </p:nvPr>
        </p:nvGraphicFramePr>
        <p:xfrm>
          <a:off x="7475696" y="1911100"/>
          <a:ext cx="1454209" cy="709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39" name="Equation" r:id="rId3" imgW="520560" imgH="253800" progId="Equation.DSMT4">
                  <p:embed/>
                </p:oleObj>
              </mc:Choice>
              <mc:Fallback>
                <p:oleObj name="Equation" r:id="rId3" imgW="520560" imgH="2538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5696" y="1911100"/>
                        <a:ext cx="1454209" cy="7093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456877"/>
              </p:ext>
            </p:extLst>
          </p:nvPr>
        </p:nvGraphicFramePr>
        <p:xfrm>
          <a:off x="3085990" y="3504895"/>
          <a:ext cx="145415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40" name="Equation" r:id="rId5" imgW="520560" imgH="253800" progId="Equation.DSMT4">
                  <p:embed/>
                </p:oleObj>
              </mc:Choice>
              <mc:Fallback>
                <p:oleObj name="Equation" r:id="rId5" imgW="520560" imgH="2538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5990" y="3504895"/>
                        <a:ext cx="1454150" cy="709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4995049"/>
              </p:ext>
            </p:extLst>
          </p:nvPr>
        </p:nvGraphicFramePr>
        <p:xfrm>
          <a:off x="5871325" y="3924973"/>
          <a:ext cx="1349375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41" name="Equation" r:id="rId6" imgW="482400" imgH="279360" progId="Equation.DSMT4">
                  <p:embed/>
                </p:oleObj>
              </mc:Choice>
              <mc:Fallback>
                <p:oleObj name="Equation" r:id="rId6" imgW="482400" imgH="27936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1325" y="3924973"/>
                        <a:ext cx="1349375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044913"/>
              </p:ext>
            </p:extLst>
          </p:nvPr>
        </p:nvGraphicFramePr>
        <p:xfrm>
          <a:off x="7458825" y="4456785"/>
          <a:ext cx="1666875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42" name="Equation" r:id="rId8" imgW="596880" imgH="279360" progId="Equation.DSMT4">
                  <p:embed/>
                </p:oleObj>
              </mc:Choice>
              <mc:Fallback>
                <p:oleObj name="Equation" r:id="rId8" imgW="596880" imgH="27936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8825" y="4456785"/>
                        <a:ext cx="1666875" cy="779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122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0" y="981740"/>
            <a:ext cx="8991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>
                <a:latin typeface="Century Gothic" pitchFamily="34" charset="0"/>
              </a:rPr>
              <a:t>Zeros/x-intercepts/Solutions/Roots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57200" y="2078780"/>
            <a:ext cx="83058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8400" b="1" dirty="0">
                <a:solidFill>
                  <a:srgbClr val="0000FF"/>
                </a:solidFill>
                <a:latin typeface="Century Gothic" pitchFamily="34" charset="0"/>
              </a:rPr>
              <a:t>Where the graph crosses the x-axis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6200" y="0"/>
            <a:ext cx="89916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000" b="1" dirty="0" smtClean="0">
                <a:solidFill>
                  <a:srgbClr val="000000"/>
                </a:solidFill>
                <a:latin typeface="Century Gothic" pitchFamily="34" charset="0"/>
              </a:rPr>
              <a:t>What’s a zero?</a:t>
            </a:r>
          </a:p>
        </p:txBody>
      </p:sp>
    </p:spTree>
    <p:extLst>
      <p:ext uri="{BB962C8B-B14F-4D97-AF65-F5344CB8AC3E}">
        <p14:creationId xmlns:p14="http://schemas.microsoft.com/office/powerpoint/2010/main" val="8746264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2" descr="[image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188" y="762000"/>
            <a:ext cx="5484812" cy="548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152400" y="990600"/>
            <a:ext cx="36576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600" b="1">
                <a:solidFill>
                  <a:schemeClr val="accent2"/>
                </a:solidFill>
                <a:latin typeface="Century Gothic" pitchFamily="34" charset="0"/>
              </a:rPr>
              <a:t>x-intercepts</a:t>
            </a: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152400" y="1828800"/>
            <a:ext cx="3886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chemeClr val="accent2"/>
                </a:solidFill>
                <a:latin typeface="Century Gothic" pitchFamily="34" charset="0"/>
              </a:rPr>
              <a:t>Where the graph crosses the x-axis.  Also called zeros.</a:t>
            </a:r>
          </a:p>
        </p:txBody>
      </p:sp>
      <p:graphicFrame>
        <p:nvGraphicFramePr>
          <p:cNvPr id="10035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6975993"/>
              </p:ext>
            </p:extLst>
          </p:nvPr>
        </p:nvGraphicFramePr>
        <p:xfrm>
          <a:off x="76200" y="3733800"/>
          <a:ext cx="4495800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6" name="Equation" r:id="rId4" imgW="748975" imgH="215806" progId="Equation.DSMT4">
                  <p:embed/>
                </p:oleObj>
              </mc:Choice>
              <mc:Fallback>
                <p:oleObj name="Equation" r:id="rId4" imgW="748975" imgH="215806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3733800"/>
                        <a:ext cx="4495800" cy="1296988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5715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410200" y="4114800"/>
            <a:ext cx="1981200" cy="76200"/>
            <a:chOff x="3408" y="2592"/>
            <a:chExt cx="1248" cy="48"/>
          </a:xfrm>
        </p:grpSpPr>
        <p:sp>
          <p:nvSpPr>
            <p:cNvPr id="3080" name="Line 7"/>
            <p:cNvSpPr>
              <a:spLocks noChangeShapeType="1"/>
            </p:cNvSpPr>
            <p:nvPr/>
          </p:nvSpPr>
          <p:spPr bwMode="auto">
            <a:xfrm flipV="1">
              <a:off x="3408" y="2592"/>
              <a:ext cx="0" cy="4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oval" w="lg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entury Gothic" pitchFamily="34" charset="0"/>
              </a:endParaRPr>
            </a:p>
          </p:txBody>
        </p:sp>
        <p:sp>
          <p:nvSpPr>
            <p:cNvPr id="3081" name="Line 8"/>
            <p:cNvSpPr>
              <a:spLocks noChangeShapeType="1"/>
            </p:cNvSpPr>
            <p:nvPr/>
          </p:nvSpPr>
          <p:spPr bwMode="auto">
            <a:xfrm flipV="1">
              <a:off x="4656" y="2592"/>
              <a:ext cx="0" cy="4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oval" w="lg" len="lg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entury Gothic" pitchFamily="34" charset="0"/>
              </a:endParaRPr>
            </a:p>
          </p:txBody>
        </p:sp>
      </p:grpSp>
      <p:sp>
        <p:nvSpPr>
          <p:cNvPr id="3079" name="Text Box 9"/>
          <p:cNvSpPr txBox="1"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>
                <a:solidFill>
                  <a:schemeClr val="tx2"/>
                </a:solidFill>
                <a:latin typeface="Century Gothic" pitchFamily="34" charset="0"/>
              </a:rPr>
              <a:t>Analyze the Graph of a Function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73518" y="5392738"/>
            <a:ext cx="35829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000" b="1" dirty="0" smtClean="0">
                <a:latin typeface="Century Gothic" pitchFamily="34" charset="0"/>
              </a:rPr>
              <a:t>Zeros: 1, 5</a:t>
            </a:r>
            <a:endParaRPr lang="en-US" sz="50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34462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2505</TotalTime>
  <Words>396</Words>
  <Application>Microsoft Office PowerPoint</Application>
  <PresentationFormat>On-screen Show (4:3)</PresentationFormat>
  <Paragraphs>84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Profile</vt:lpstr>
      <vt:lpstr>iRespondQuestionMaster</vt:lpstr>
      <vt:lpstr>iRespondGraphMaster</vt:lpstr>
      <vt:lpstr>1_Default Design</vt:lpstr>
      <vt:lpstr>1_Profile</vt:lpstr>
      <vt:lpstr>Equation</vt:lpstr>
      <vt:lpstr>Characteristics of Polynomials: Domain, Range, &amp; Intercepts</vt:lpstr>
      <vt:lpstr>How do we write in interval notation?</vt:lpstr>
      <vt:lpstr>Let’s do another type….</vt:lpstr>
      <vt:lpstr>Domain</vt:lpstr>
      <vt:lpstr>Ex. 1</vt:lpstr>
      <vt:lpstr>PowerPoint Presentation</vt:lpstr>
      <vt:lpstr>With polynomials….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Kathryn Reagin</dc:creator>
  <cp:lastModifiedBy>Deepa Stephen</cp:lastModifiedBy>
  <cp:revision>79</cp:revision>
  <dcterms:created xsi:type="dcterms:W3CDTF">2001-08-20T01:07:55Z</dcterms:created>
  <dcterms:modified xsi:type="dcterms:W3CDTF">2015-01-05T16:42:04Z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