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7" r:id="rId2"/>
    <p:sldMasterId id="2147483730" r:id="rId3"/>
  </p:sldMasterIdLst>
  <p:notesMasterIdLst>
    <p:notesMasterId r:id="rId14"/>
  </p:notesMasterIdLst>
  <p:sldIdLst>
    <p:sldId id="278" r:id="rId4"/>
    <p:sldId id="280" r:id="rId5"/>
    <p:sldId id="268" r:id="rId6"/>
    <p:sldId id="286" r:id="rId7"/>
    <p:sldId id="281" r:id="rId8"/>
    <p:sldId id="282" r:id="rId9"/>
    <p:sldId id="283" r:id="rId10"/>
    <p:sldId id="285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8F8F8"/>
    <a:srgbClr val="000000"/>
    <a:srgbClr val="009900"/>
    <a:srgbClr val="333333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06F7E0-FB9F-480D-8FDA-BA3A6CABE8C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6F2ABF-7BD1-4077-8124-E62DBF405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3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1CA19-37C2-465F-948D-03279379E5DE}" type="slidenum">
              <a:rPr lang="en-US" sz="1200" smtClean="0">
                <a:latin typeface="Times New Roman" pitchFamily="18" charset="0"/>
              </a:rPr>
              <a:pPr eaLnBrk="1" hangingPunct="1"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E38B48-33BC-4D15-AF8E-FC9D66B5F38B}" type="slidenum">
              <a:rPr lang="en-US" sz="1200" smtClean="0">
                <a:latin typeface="Times New Roman" pitchFamily="18" charset="0"/>
              </a:rPr>
              <a:pPr eaLnBrk="1" hangingPunct="1"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E38B48-33BC-4D15-AF8E-FC9D66B5F38B}" type="slidenum">
              <a:rPr lang="en-US" sz="1200" smtClean="0">
                <a:latin typeface="Times New Roman" pitchFamily="18" charset="0"/>
              </a:rPr>
              <a:pPr eaLnBrk="1" hangingPunct="1"/>
              <a:t>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503DB-8453-487D-BA63-7A020DBBD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0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5DB1-A524-4273-B974-5359061E6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8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DB2B-6073-471F-B701-BBC081EBC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5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1DBF-9230-4591-9E88-60FE25F1C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06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DA84D-FB87-4CBF-8E2B-4296EF994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13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55B7-EFAE-4188-91B2-2868B6936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72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2E17B-1365-469E-B7EF-28FF97272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67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B8D5-0B0D-4C70-956F-FA9B7E73E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94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627B4-3123-4AF9-A48C-6ABC3454F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63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6507D-DE88-4770-AC44-2A8CB079D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72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6192-1D94-4961-8525-EB1E997BB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1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03500-206D-46D6-82D0-60A260401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88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0D618-5DCB-498F-932F-88F1DC6C4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9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4029A-7AB0-4066-B2D2-C985AEEBD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7B035-1BFB-40A2-A2C6-E18807761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00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2C3D3-213D-47A2-B2B6-03A92F2EF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55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7BB9-F3C2-4453-B707-28A2D8E38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4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7024-7E77-49E2-AE0B-1C682C3B6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3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E36C-CC08-4065-9300-3525632D9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96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0842DC6-DBEE-4752-9B06-A26AC70EC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11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F2D2-6354-44BF-B9D7-011D1281C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3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1328C-61AE-4561-9B60-E77D2F8CB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04D8D-A76F-4997-BF07-41115D20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4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7980B7-2946-458E-AF46-8FA93E8F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350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678F1933-0B85-40BF-81B4-8C00AA37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385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850A-4E31-4544-AF7C-200A91297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3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F051-E495-42B4-9165-EFA6EE6EA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9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400DA-F141-448E-B0E3-F48701DB9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5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7C071-93B3-45C5-BFBC-C40ED9ECA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8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88FCE-C58A-4299-9BF5-AD03187C1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2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D1263-C385-4D2E-9736-62466F157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4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0D072-913D-4076-8460-333101E6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1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B5F99-DFCA-427C-A466-259AE2630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6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1029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b="1">
                <a:solidFill>
                  <a:srgbClr val="5C4004"/>
                </a:solidFill>
              </a:rPr>
              <a:t>iRespond Question Master</a:t>
            </a:r>
          </a:p>
        </p:txBody>
      </p:sp>
      <p:sp>
        <p:nvSpPr>
          <p:cNvPr id="1030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A.) Response A</a:t>
            </a:r>
          </a:p>
        </p:txBody>
      </p:sp>
      <p:sp>
        <p:nvSpPr>
          <p:cNvPr id="1031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B.) Response B</a:t>
            </a:r>
          </a:p>
        </p:txBody>
      </p:sp>
      <p:sp>
        <p:nvSpPr>
          <p:cNvPr id="1032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C.) Response C</a:t>
            </a:r>
          </a:p>
        </p:txBody>
      </p:sp>
      <p:sp>
        <p:nvSpPr>
          <p:cNvPr id="1033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D.) Response D</a:t>
            </a:r>
          </a:p>
        </p:txBody>
      </p:sp>
      <p:sp>
        <p:nvSpPr>
          <p:cNvPr id="1034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1434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434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434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B2BD47-103A-48B8-8CDE-07CCF31D4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70" name="Picture 8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9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ctrTitle"/>
          </p:nvPr>
        </p:nvSpPr>
        <p:spPr>
          <a:xfrm>
            <a:off x="279400" y="495300"/>
            <a:ext cx="8204200" cy="7239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80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WARM – UP</a:t>
            </a:r>
            <a:endParaRPr lang="en-US" sz="8000" b="1" u="sng" dirty="0" smtClean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651250" y="2020888"/>
          <a:ext cx="4397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1485900" imgH="228600" progId="Equation.DSMT4">
                  <p:embed/>
                </p:oleObj>
              </mc:Choice>
              <mc:Fallback>
                <p:oleObj name="Equation" r:id="rId3" imgW="14859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020888"/>
                        <a:ext cx="43973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08411"/>
              </p:ext>
            </p:extLst>
          </p:nvPr>
        </p:nvGraphicFramePr>
        <p:xfrm>
          <a:off x="1270000" y="4060825"/>
          <a:ext cx="5684838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5" imgW="1803240" imgH="279360" progId="Equation.DSMT4">
                  <p:embed/>
                </p:oleObj>
              </mc:Choice>
              <mc:Fallback>
                <p:oleObj name="Equation" r:id="rId5" imgW="180324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4060825"/>
                        <a:ext cx="5684838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00" y="1346200"/>
            <a:ext cx="90551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1. Find all of the real roots of the      	function: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00" y="3390900"/>
            <a:ext cx="90551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2. Using LONG DIVISION, divide: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446338"/>
            <a:ext cx="7124699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Daily</a:t>
            </a:r>
            <a:b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Check</a:t>
            </a:r>
            <a:r>
              <a:rPr lang="en-US" sz="8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8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Monday!!!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" y="1131888"/>
            <a:ext cx="8674100" cy="16002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IRRATIONAL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900" y="4256088"/>
            <a:ext cx="8286750" cy="2286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How do I find the x-intercepts of a polynomial equation that </a:t>
            </a:r>
            <a:r>
              <a:rPr lang="en-US" sz="4500" b="1" u="sng" dirty="0" smtClean="0">
                <a:solidFill>
                  <a:schemeClr val="accent5">
                    <a:lumMod val="75000"/>
                  </a:schemeClr>
                </a:solidFill>
              </a:rPr>
              <a:t>will not </a:t>
            </a: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factor?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IRRATIONAL ROOTS</a:t>
            </a:r>
            <a:endParaRPr lang="en-US" sz="65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27000" y="3952875"/>
            <a:ext cx="8813800" cy="1266825"/>
          </a:xfrm>
        </p:spPr>
        <p:txBody>
          <a:bodyPr/>
          <a:lstStyle/>
          <a:p>
            <a:pPr eaLnBrk="1" hangingPunct="1"/>
            <a:r>
              <a:rPr lang="en-US" dirty="0" smtClean="0"/>
              <a:t>Quadratic Formula:</a:t>
            </a:r>
          </a:p>
        </p:txBody>
      </p:sp>
      <p:graphicFrame>
        <p:nvGraphicFramePr>
          <p:cNvPr id="40964" name="Object 3"/>
          <p:cNvGraphicFramePr>
            <a:graphicFrameLocks noChangeAspect="1"/>
          </p:cNvGraphicFramePr>
          <p:nvPr/>
        </p:nvGraphicFramePr>
        <p:xfrm>
          <a:off x="2520950" y="4978400"/>
          <a:ext cx="39084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1130300" imgH="457200" progId="Equation.DSMT4">
                  <p:embed/>
                </p:oleObj>
              </mc:Choice>
              <mc:Fallback>
                <p:oleObj name="Equation" r:id="rId3" imgW="1130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4978400"/>
                        <a:ext cx="39084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000" y="1692275"/>
            <a:ext cx="8813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3000">
                <a:latin typeface="Century Gothic" pitchFamily="34" charset="0"/>
              </a:rPr>
              <a:t>This will occur when you get a polynomial after synthetic division that CANNOT be factored!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3000">
                <a:latin typeface="Century Gothic" pitchFamily="34" charset="0"/>
              </a:rPr>
              <a:t>But you MUST get it down to a quadratic!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0100"/>
            <a:ext cx="8229600" cy="1373188"/>
          </a:xfrm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+mj-lt"/>
              </a:rPr>
              <a:t>Always look to see if a function will factor.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+mj-lt"/>
              </a:rPr>
              <a:t>This function WILL factor.</a:t>
            </a:r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158750" y="25400"/>
            <a:ext cx="5110163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latin typeface="+mj-lt"/>
              </a:rPr>
              <a:t>Find all the roots:</a:t>
            </a:r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3338513" y="117475"/>
            <a:ext cx="5472112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smtClean="0">
                <a:latin typeface="+mj-lt"/>
              </a:rPr>
              <a:t>f(x) = x</a:t>
            </a:r>
            <a:r>
              <a:rPr lang="en-US" sz="3600" baseline="30000" smtClean="0">
                <a:latin typeface="+mj-lt"/>
              </a:rPr>
              <a:t>4</a:t>
            </a:r>
            <a:r>
              <a:rPr lang="en-US" sz="3600" smtClean="0">
                <a:latin typeface="+mj-lt"/>
              </a:rPr>
              <a:t> + 3x</a:t>
            </a:r>
            <a:r>
              <a:rPr lang="en-US" sz="3600" baseline="30000" smtClean="0">
                <a:latin typeface="+mj-lt"/>
              </a:rPr>
              <a:t>3</a:t>
            </a:r>
            <a:r>
              <a:rPr lang="en-US" sz="3600" smtClean="0">
                <a:latin typeface="+mj-lt"/>
              </a:rPr>
              <a:t> – 5x</a:t>
            </a:r>
            <a:r>
              <a:rPr lang="en-US" sz="3600" baseline="30000" smtClean="0">
                <a:latin typeface="+mj-lt"/>
              </a:rPr>
              <a:t>2 </a:t>
            </a:r>
            <a:r>
              <a:rPr lang="en-US" sz="3600" smtClean="0">
                <a:latin typeface="+mj-lt"/>
              </a:rPr>
              <a:t>– 15x</a:t>
            </a:r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2439988" y="2274888"/>
          <a:ext cx="38687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3" imgW="1295400" imgH="228600" progId="Equation.DSMT4">
                  <p:embed/>
                </p:oleObj>
              </mc:Choice>
              <mc:Fallback>
                <p:oleObj name="Equation" r:id="rId3" imgW="12954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274888"/>
                        <a:ext cx="3868737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2538413" y="3059113"/>
          <a:ext cx="33924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5" imgW="1002865" imgH="228501" progId="Equation.DSMT4">
                  <p:embed/>
                </p:oleObj>
              </mc:Choice>
              <mc:Fallback>
                <p:oleObj name="Equation" r:id="rId5" imgW="1002865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3059113"/>
                        <a:ext cx="3392487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2492375" y="3830638"/>
          <a:ext cx="33956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7" imgW="1257300" imgH="228600" progId="Equation.DSMT4">
                  <p:embed/>
                </p:oleObj>
              </mc:Choice>
              <mc:Fallback>
                <p:oleObj name="Equation" r:id="rId7" imgW="12573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830638"/>
                        <a:ext cx="339566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1541463" y="4576763"/>
          <a:ext cx="517683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9" imgW="1816100" imgH="203200" progId="Equation.DSMT4">
                  <p:embed/>
                </p:oleObj>
              </mc:Choice>
              <mc:Fallback>
                <p:oleObj name="Equation" r:id="rId9" imgW="1816100" imgH="20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4576763"/>
                        <a:ext cx="5176837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2103438" y="5692775"/>
          <a:ext cx="42291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11" imgW="1574800" imgH="241300" progId="Equation.DSMT4">
                  <p:embed/>
                </p:oleObj>
              </mc:Choice>
              <mc:Fallback>
                <p:oleObj name="Equation" r:id="rId11" imgW="1574800" imgH="241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5692775"/>
                        <a:ext cx="42291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"/>
          <p:cNvGraphicFramePr>
            <a:graphicFrameLocks noChangeAspect="1"/>
          </p:cNvGraphicFramePr>
          <p:nvPr/>
        </p:nvGraphicFramePr>
        <p:xfrm>
          <a:off x="4114800" y="22098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13" imgW="432426" imgH="672662" progId="Equation.DSMT4">
                  <p:embed/>
                </p:oleObj>
              </mc:Choice>
              <mc:Fallback>
                <p:oleObj name="Equation" r:id="rId13" imgW="432426" imgH="67266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098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14325" y="1799123"/>
            <a:ext cx="5472113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</a:rPr>
              <a:t>f(x) = x</a:t>
            </a:r>
            <a:r>
              <a:rPr lang="en-US" sz="3600" baseline="30000" dirty="0" smtClean="0">
                <a:latin typeface="+mj-lt"/>
              </a:rPr>
              <a:t>4</a:t>
            </a:r>
            <a:r>
              <a:rPr lang="en-US" sz="3600" dirty="0" smtClean="0">
                <a:latin typeface="+mj-lt"/>
              </a:rPr>
              <a:t> + 3x</a:t>
            </a:r>
            <a:r>
              <a:rPr lang="en-US" sz="3600" baseline="30000" dirty="0" smtClean="0">
                <a:latin typeface="+mj-lt"/>
              </a:rPr>
              <a:t>3</a:t>
            </a:r>
            <a:r>
              <a:rPr lang="en-US" sz="3600" dirty="0" smtClean="0">
                <a:latin typeface="+mj-lt"/>
              </a:rPr>
              <a:t> – 5x</a:t>
            </a:r>
            <a:r>
              <a:rPr lang="en-US" sz="3600" baseline="30000" dirty="0" smtClean="0">
                <a:latin typeface="+mj-lt"/>
              </a:rPr>
              <a:t>2 </a:t>
            </a:r>
            <a:r>
              <a:rPr lang="en-US" sz="3600" dirty="0" smtClean="0">
                <a:latin typeface="+mj-lt"/>
              </a:rPr>
              <a:t>– 15x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678613" y="1865189"/>
            <a:ext cx="1157287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x = 0</a:t>
            </a: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923925" y="387935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1506538" y="343485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298575" y="3892058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057400" y="3345958"/>
            <a:ext cx="5334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055813" y="3879358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3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816225" y="3349133"/>
            <a:ext cx="6858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816225" y="3879358"/>
            <a:ext cx="609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-5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597275" y="3345958"/>
            <a:ext cx="78422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51238" y="3879358"/>
            <a:ext cx="76517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-15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675188" y="3345958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729163" y="3879358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1163638" y="2893521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1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920875" y="2893521"/>
            <a:ext cx="684213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3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2693988" y="2893521"/>
            <a:ext cx="80486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-5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632200" y="2893521"/>
            <a:ext cx="803275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-15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4514850" y="2893521"/>
            <a:ext cx="1062038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0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573088" y="2901458"/>
            <a:ext cx="684212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0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47713" y="2850658"/>
            <a:ext cx="436562" cy="596900"/>
            <a:chOff x="476" y="2166"/>
            <a:chExt cx="275" cy="376"/>
          </a:xfrm>
        </p:grpSpPr>
        <p:sp>
          <p:nvSpPr>
            <p:cNvPr id="2090" name="Line 24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2091" name="Line 25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755650" y="3868246"/>
            <a:ext cx="436563" cy="515937"/>
            <a:chOff x="476" y="2166"/>
            <a:chExt cx="275" cy="376"/>
          </a:xfrm>
        </p:grpSpPr>
        <p:sp>
          <p:nvSpPr>
            <p:cNvPr id="2088" name="Line 27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2089" name="Line 28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581025" y="3844433"/>
            <a:ext cx="684213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-3</a:t>
            </a:r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1493838" y="455722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3215" name="Text Box 31"/>
          <p:cNvSpPr txBox="1">
            <a:spLocks noChangeArrowheads="1"/>
          </p:cNvSpPr>
          <p:nvPr/>
        </p:nvSpPr>
        <p:spPr bwMode="auto">
          <a:xfrm>
            <a:off x="1824038" y="4468321"/>
            <a:ext cx="811212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-3</a:t>
            </a:r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2803525" y="4471496"/>
            <a:ext cx="6858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3563938" y="4468321"/>
            <a:ext cx="784225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15</a:t>
            </a:r>
          </a:p>
        </p:txBody>
      </p:sp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3603625" y="5022358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>
            <a:off x="952500" y="4981083"/>
            <a:ext cx="343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3220" name="Text Box 36"/>
          <p:cNvSpPr txBox="1">
            <a:spLocks noChangeArrowheads="1"/>
          </p:cNvSpPr>
          <p:nvPr/>
        </p:nvSpPr>
        <p:spPr bwMode="auto">
          <a:xfrm>
            <a:off x="1306513" y="5035058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</a:t>
            </a:r>
          </a:p>
        </p:txBody>
      </p: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2022475" y="5042996"/>
            <a:ext cx="7620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2824163" y="5042996"/>
            <a:ext cx="6096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-5</a:t>
            </a:r>
          </a:p>
        </p:txBody>
      </p:sp>
      <p:graphicFrame>
        <p:nvGraphicFramePr>
          <p:cNvPr id="9322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838368"/>
              </p:ext>
            </p:extLst>
          </p:nvPr>
        </p:nvGraphicFramePr>
        <p:xfrm>
          <a:off x="4044951" y="5848106"/>
          <a:ext cx="137001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MathType Equation" r:id="rId3" imgW="444114" imgH="215713" progId="Equation">
                  <p:embed/>
                </p:oleObj>
              </mc:Choice>
              <mc:Fallback>
                <p:oleObj name="MathType Equation" r:id="rId3" imgW="444114" imgH="215713" progId="Equation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1" y="5848106"/>
                        <a:ext cx="1370012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27" name="Oval 43"/>
          <p:cNvSpPr>
            <a:spLocks noChangeArrowheads="1"/>
          </p:cNvSpPr>
          <p:nvPr/>
        </p:nvSpPr>
        <p:spPr bwMode="auto">
          <a:xfrm>
            <a:off x="6446838" y="1636833"/>
            <a:ext cx="2309812" cy="111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1600"/>
            <a:ext cx="91439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+mj-lt"/>
              </a:rPr>
              <a:t>What if it doesn’t factor to begin </a:t>
            </a:r>
            <a:r>
              <a:rPr lang="en-US" sz="2500" b="1" dirty="0" smtClean="0">
                <a:latin typeface="+mj-lt"/>
              </a:rPr>
              <a:t>with or you aren’t sure?</a:t>
            </a:r>
            <a:endParaRPr lang="en-US" sz="2500" b="1" dirty="0">
              <a:latin typeface="+mj-lt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618514"/>
            <a:ext cx="8229600" cy="984250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500" b="1" dirty="0" smtClean="0">
                <a:latin typeface="+mj-lt"/>
              </a:rPr>
              <a:t>Find a root</a:t>
            </a:r>
            <a:r>
              <a:rPr lang="en-US" sz="2500" dirty="0" smtClean="0">
                <a:latin typeface="+mj-lt"/>
              </a:rPr>
              <a:t> to begin synthetic division </a:t>
            </a:r>
            <a:r>
              <a:rPr lang="en-US" sz="2500" u="sng" dirty="0" smtClean="0">
                <a:latin typeface="+mj-lt"/>
              </a:rPr>
              <a:t>using your calculator</a:t>
            </a:r>
            <a:r>
              <a:rPr lang="en-US" sz="2500" dirty="0" smtClean="0">
                <a:latin typeface="+mj-lt"/>
              </a:rPr>
              <a:t>, and get it down to a quadratic! 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7510463" y="1865189"/>
            <a:ext cx="706437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, -3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861530"/>
              </p:ext>
            </p:extLst>
          </p:nvPr>
        </p:nvGraphicFramePr>
        <p:xfrm>
          <a:off x="1406531" y="5900733"/>
          <a:ext cx="202723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31" y="5900733"/>
                        <a:ext cx="202723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3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8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3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8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3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8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1" dur="500"/>
                                        <p:tgtEl>
                                          <p:spTgt spid="9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92" grpId="0"/>
      <p:bldP spid="93193" grpId="0"/>
      <p:bldP spid="93194" grpId="0"/>
      <p:bldP spid="93195" grpId="0"/>
      <p:bldP spid="93196" grpId="0"/>
      <p:bldP spid="93197" grpId="0"/>
      <p:bldP spid="93198" grpId="0"/>
      <p:bldP spid="93199" grpId="0"/>
      <p:bldP spid="93200" grpId="0" animBg="1"/>
      <p:bldP spid="93201" grpId="0"/>
      <p:bldP spid="93202" grpId="0"/>
      <p:bldP spid="93203" grpId="0"/>
      <p:bldP spid="93204" grpId="0"/>
      <p:bldP spid="93205" grpId="0"/>
      <p:bldP spid="93206" grpId="0"/>
      <p:bldP spid="93213" grpId="0"/>
      <p:bldP spid="93215" grpId="0"/>
      <p:bldP spid="93216" grpId="0"/>
      <p:bldP spid="93217" grpId="0"/>
      <p:bldP spid="93218" grpId="0" animBg="1"/>
      <p:bldP spid="93220" grpId="0"/>
      <p:bldP spid="93221" grpId="0"/>
      <p:bldP spid="93222" grpId="0"/>
      <p:bldP spid="93227" grpId="0" animBg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394200" y="6134100"/>
            <a:ext cx="63500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ANSWER:  -3,  1,       ,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57200" y="381000"/>
            <a:ext cx="7772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+mj-lt"/>
              </a:rPr>
              <a:t>Find all of the roots of: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+mj-lt"/>
              </a:rPr>
              <a:t>g(x) = x</a:t>
            </a:r>
            <a:r>
              <a:rPr lang="en-US" sz="3200" b="1" baseline="30000" dirty="0">
                <a:latin typeface="+mj-lt"/>
              </a:rPr>
              <a:t>4</a:t>
            </a:r>
            <a:r>
              <a:rPr lang="en-US" sz="3200" b="1" dirty="0">
                <a:latin typeface="+mj-lt"/>
              </a:rPr>
              <a:t> + 2x</a:t>
            </a:r>
            <a:r>
              <a:rPr lang="en-US" sz="3200" b="1" baseline="30000" dirty="0">
                <a:latin typeface="+mj-lt"/>
              </a:rPr>
              <a:t>3</a:t>
            </a:r>
            <a:r>
              <a:rPr lang="en-US" sz="3200" b="1" dirty="0">
                <a:latin typeface="+mj-lt"/>
              </a:rPr>
              <a:t> – 5x</a:t>
            </a:r>
            <a:r>
              <a:rPr lang="en-US" sz="3200" b="1" baseline="30000" dirty="0">
                <a:latin typeface="+mj-lt"/>
              </a:rPr>
              <a:t>2</a:t>
            </a:r>
            <a:r>
              <a:rPr lang="en-US" sz="3200" b="1" dirty="0">
                <a:latin typeface="+mj-lt"/>
              </a:rPr>
              <a:t> – 4x + 6</a:t>
            </a:r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7213600" y="6108700"/>
          <a:ext cx="8255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4" imgW="355292" imgH="253780" progId="Equation.DSMT4">
                  <p:embed/>
                </p:oleObj>
              </mc:Choice>
              <mc:Fallback>
                <p:oleObj name="Equation" r:id="rId4" imgW="355292" imgH="2537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6108700"/>
                        <a:ext cx="8255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121650" y="6096000"/>
          <a:ext cx="914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6" imgW="393529" imgH="253890" progId="Equation.DSMT4">
                  <p:embed/>
                </p:oleObj>
              </mc:Choice>
              <mc:Fallback>
                <p:oleObj name="Equation" r:id="rId6" imgW="393529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1650" y="6096000"/>
                        <a:ext cx="914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33900" y="73967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(-3 and 1 using the calculator)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000500" y="6134100"/>
            <a:ext cx="63500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ANSWER:  3,           ,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57200" y="381000"/>
            <a:ext cx="7772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+mj-lt"/>
              </a:rPr>
              <a:t>Find all of the roots of: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+mj-lt"/>
              </a:rPr>
              <a:t>g(x) = 4x</a:t>
            </a:r>
            <a:r>
              <a:rPr lang="en-US" sz="3200" b="1" baseline="30000" dirty="0">
                <a:latin typeface="+mj-lt"/>
              </a:rPr>
              <a:t>3</a:t>
            </a:r>
            <a:r>
              <a:rPr lang="en-US" sz="3200" b="1" dirty="0">
                <a:latin typeface="+mj-lt"/>
              </a:rPr>
              <a:t> – 16x</a:t>
            </a:r>
            <a:r>
              <a:rPr lang="en-US" sz="3200" b="1" baseline="30000" dirty="0">
                <a:latin typeface="+mj-lt"/>
              </a:rPr>
              <a:t>2</a:t>
            </a:r>
            <a:r>
              <a:rPr lang="en-US" sz="3200" b="1" dirty="0">
                <a:latin typeface="+mj-lt"/>
              </a:rPr>
              <a:t> + 11x + 3</a:t>
            </a:r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6334125" y="5815013"/>
          <a:ext cx="10620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4" imgW="457200" imgH="431800" progId="Equation.DSMT4">
                  <p:embed/>
                </p:oleObj>
              </mc:Choice>
              <mc:Fallback>
                <p:oleObj name="Equation" r:id="rId4" imgW="4572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5815013"/>
                        <a:ext cx="106203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62863" y="5813425"/>
          <a:ext cx="11207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6" imgW="482391" imgH="431613" progId="Equation.DSMT4">
                  <p:embed/>
                </p:oleObj>
              </mc:Choice>
              <mc:Fallback>
                <p:oleObj name="Equation" r:id="rId6" imgW="482391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863" y="5813425"/>
                        <a:ext cx="112077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864" y="221313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(3 using the calculator)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000500" y="6134100"/>
            <a:ext cx="63500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ANSWER:  </a:t>
            </a:r>
            <a:r>
              <a:rPr lang="en-US" sz="3000" dirty="0" smtClean="0">
                <a:solidFill>
                  <a:schemeClr val="accent1"/>
                </a:solidFill>
                <a:latin typeface="+mj-lt"/>
              </a:rPr>
              <a:t>-3</a:t>
            </a:r>
            <a:r>
              <a:rPr lang="en-US" sz="3000" dirty="0">
                <a:solidFill>
                  <a:schemeClr val="accent1"/>
                </a:solidFill>
                <a:latin typeface="+mj-lt"/>
              </a:rPr>
              <a:t>,           ,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57200" y="381000"/>
            <a:ext cx="7772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+mj-lt"/>
              </a:rPr>
              <a:t>Find all of the roots of: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+mj-lt"/>
              </a:rPr>
              <a:t>g(x) = </a:t>
            </a:r>
            <a:r>
              <a:rPr lang="en-US" sz="3200" b="1" dirty="0" smtClean="0">
                <a:latin typeface="+mj-lt"/>
              </a:rPr>
              <a:t>x</a:t>
            </a:r>
            <a:r>
              <a:rPr lang="en-US" sz="3200" b="1" baseline="30000" dirty="0" smtClean="0">
                <a:latin typeface="+mj-lt"/>
              </a:rPr>
              <a:t>3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– </a:t>
            </a:r>
            <a:r>
              <a:rPr lang="en-US" sz="3200" b="1" dirty="0" smtClean="0">
                <a:latin typeface="+mj-lt"/>
              </a:rPr>
              <a:t>x</a:t>
            </a:r>
            <a:r>
              <a:rPr lang="en-US" sz="3200" b="1" baseline="30000" dirty="0" smtClean="0">
                <a:latin typeface="+mj-lt"/>
              </a:rPr>
              <a:t>2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/>
              <a:t>–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11x + 3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711226"/>
              </p:ext>
            </p:extLst>
          </p:nvPr>
        </p:nvGraphicFramePr>
        <p:xfrm>
          <a:off x="7674586" y="6069257"/>
          <a:ext cx="11207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586" y="6069257"/>
                        <a:ext cx="11207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74759"/>
              </p:ext>
            </p:extLst>
          </p:nvPr>
        </p:nvGraphicFramePr>
        <p:xfrm>
          <a:off x="6478832" y="6080859"/>
          <a:ext cx="11207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6" imgW="482400" imgH="241200" progId="Equation.DSMT4">
                  <p:embed/>
                </p:oleObj>
              </mc:Choice>
              <mc:Fallback>
                <p:oleObj name="Equation" r:id="rId6" imgW="4824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832" y="6080859"/>
                        <a:ext cx="11207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15055" y="150167"/>
            <a:ext cx="3720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(-3 using the calculator)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54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6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RespondQuestion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Scribble</Template>
  <TotalTime>1880</TotalTime>
  <Words>273</Words>
  <Application>Microsoft Office PowerPoint</Application>
  <PresentationFormat>On-screen Show (4:3)</PresentationFormat>
  <Paragraphs>58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iRespondQuestionMaster</vt:lpstr>
      <vt:lpstr>iRespondGraphMaster</vt:lpstr>
      <vt:lpstr>Verve</vt:lpstr>
      <vt:lpstr>Equation</vt:lpstr>
      <vt:lpstr>MathType Equation</vt:lpstr>
      <vt:lpstr>WARM – UP</vt:lpstr>
      <vt:lpstr>Daily Check Monday!!!</vt:lpstr>
      <vt:lpstr> IRRATIONAL</vt:lpstr>
      <vt:lpstr>IRRATIONAL ROOTS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11.5 Descartes Rule of Signs</dc:title>
  <dc:creator>Rebecca Hoffman</dc:creator>
  <cp:lastModifiedBy>Deepa Stephen</cp:lastModifiedBy>
  <cp:revision>56</cp:revision>
  <cp:lastPrinted>1601-01-01T00:00:00Z</cp:lastPrinted>
  <dcterms:created xsi:type="dcterms:W3CDTF">2004-03-26T00:20:55Z</dcterms:created>
  <dcterms:modified xsi:type="dcterms:W3CDTF">2015-01-05T16:50:13Z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