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805" r:id="rId2"/>
    <p:sldMasterId id="2147483818" r:id="rId3"/>
  </p:sldMasterIdLst>
  <p:notesMasterIdLst>
    <p:notesMasterId r:id="rId12"/>
  </p:notesMasterIdLst>
  <p:handoutMasterIdLst>
    <p:handoutMasterId r:id="rId13"/>
  </p:handoutMasterIdLst>
  <p:sldIdLst>
    <p:sldId id="289" r:id="rId4"/>
    <p:sldId id="290" r:id="rId5"/>
    <p:sldId id="331" r:id="rId6"/>
    <p:sldId id="327" r:id="rId7"/>
    <p:sldId id="326" r:id="rId8"/>
    <p:sldId id="321" r:id="rId9"/>
    <p:sldId id="329" r:id="rId10"/>
    <p:sldId id="330" r:id="rId11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660"/>
  </p:normalViewPr>
  <p:slideViewPr>
    <p:cSldViewPr>
      <p:cViewPr varScale="1">
        <p:scale>
          <a:sx n="84" d="100"/>
          <a:sy n="84" d="100"/>
        </p:scale>
        <p:origin x="143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6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0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1" tIns="45876" rIns="91751" bIns="45876" numCol="1" anchor="t" anchorCtr="0" compatLnSpc="1">
            <a:prstTxWarp prst="textNoShape">
              <a:avLst/>
            </a:prstTxWarp>
          </a:bodyPr>
          <a:lstStyle>
            <a:lvl1pPr defTabSz="91760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027" y="0"/>
            <a:ext cx="2972421" cy="460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1" tIns="45876" rIns="91751" bIns="45876" numCol="1" anchor="t" anchorCtr="0" compatLnSpc="1">
            <a:prstTxWarp prst="textNoShape">
              <a:avLst/>
            </a:prstTxWarp>
          </a:bodyPr>
          <a:lstStyle>
            <a:lvl1pPr algn="r" defTabSz="91760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37700"/>
            <a:ext cx="2972421" cy="460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1" tIns="45876" rIns="91751" bIns="45876" numCol="1" anchor="b" anchorCtr="0" compatLnSpc="1">
            <a:prstTxWarp prst="textNoShape">
              <a:avLst/>
            </a:prstTxWarp>
          </a:bodyPr>
          <a:lstStyle>
            <a:lvl1pPr defTabSz="91760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027" y="8737700"/>
            <a:ext cx="2972421" cy="460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1" tIns="45876" rIns="91751" bIns="45876" numCol="1" anchor="b" anchorCtr="0" compatLnSpc="1">
            <a:prstTxWarp prst="textNoShape">
              <a:avLst/>
            </a:prstTxWarp>
          </a:bodyPr>
          <a:lstStyle>
            <a:lvl1pPr algn="r" defTabSz="917605">
              <a:defRPr sz="1200"/>
            </a:lvl1pPr>
          </a:lstStyle>
          <a:p>
            <a:pPr>
              <a:defRPr/>
            </a:pPr>
            <a:fld id="{3E3C8072-E704-4507-B360-04CCBE8143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901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0293"/>
          </a:xfrm>
          <a:prstGeom prst="rect">
            <a:avLst/>
          </a:prstGeom>
        </p:spPr>
        <p:txBody>
          <a:bodyPr vert="horz" lIns="90041" tIns="45020" rIns="90041" bIns="450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0293"/>
          </a:xfrm>
          <a:prstGeom prst="rect">
            <a:avLst/>
          </a:prstGeom>
        </p:spPr>
        <p:txBody>
          <a:bodyPr vert="horz" lIns="90041" tIns="45020" rIns="90041" bIns="45020" rtlCol="0"/>
          <a:lstStyle>
            <a:lvl1pPr algn="r">
              <a:defRPr sz="1200"/>
            </a:lvl1pPr>
          </a:lstStyle>
          <a:p>
            <a:pPr>
              <a:defRPr/>
            </a:pPr>
            <a:fld id="{1456593D-0FFC-4B03-ADE8-CA2F0DCF3408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8713" y="688975"/>
            <a:ext cx="4600575" cy="3451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041" tIns="45020" rIns="90041" bIns="450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370421"/>
            <a:ext cx="5485158" cy="4139490"/>
          </a:xfrm>
          <a:prstGeom prst="rect">
            <a:avLst/>
          </a:prstGeom>
        </p:spPr>
        <p:txBody>
          <a:bodyPr vert="horz" lIns="90041" tIns="45020" rIns="90041" bIns="450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37700"/>
            <a:ext cx="2972421" cy="460293"/>
          </a:xfrm>
          <a:prstGeom prst="rect">
            <a:avLst/>
          </a:prstGeom>
        </p:spPr>
        <p:txBody>
          <a:bodyPr vert="horz" lIns="90041" tIns="45020" rIns="90041" bIns="450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7" y="8737700"/>
            <a:ext cx="2972421" cy="460293"/>
          </a:xfrm>
          <a:prstGeom prst="rect">
            <a:avLst/>
          </a:prstGeom>
        </p:spPr>
        <p:txBody>
          <a:bodyPr vert="horz" lIns="90041" tIns="45020" rIns="90041" bIns="45020" rtlCol="0" anchor="b"/>
          <a:lstStyle>
            <a:lvl1pPr algn="r">
              <a:defRPr sz="1200"/>
            </a:lvl1pPr>
          </a:lstStyle>
          <a:p>
            <a:pPr>
              <a:defRPr/>
            </a:pPr>
            <a:fld id="{07EEA25C-2EE0-489F-B841-FAA074C7E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7496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1583" indent="-28137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5512" indent="-22510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5717" indent="-22510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25922" indent="-22510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76127" indent="-2251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6331" indent="-2251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6536" indent="-2251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6741" indent="-2251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163092-D602-4F08-A527-D1809D60481B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52180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1583" indent="-28137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5512" indent="-22510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5717" indent="-22510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25922" indent="-22510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76127" indent="-2251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6331" indent="-2251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6536" indent="-2251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6741" indent="-2251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C118B46-E1FB-4B63-AD00-13774547BBCA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31183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charset="0"/>
                <a:ea typeface="ヒラギノ角ゴ ProN W3" pitchFamily="-32" charset="-128"/>
                <a:sym typeface="Arial" charset="0"/>
              </a:defRPr>
            </a:lvl1pPr>
            <a:lvl2pPr marL="745483" indent="-286724" eaLnBrk="0" hangingPunct="0">
              <a:defRPr sz="1200">
                <a:solidFill>
                  <a:srgbClr val="000000"/>
                </a:solidFill>
                <a:latin typeface="Arial" charset="0"/>
                <a:ea typeface="ヒラギノ角ゴ ProN W3" pitchFamily="-32" charset="-128"/>
                <a:sym typeface="Arial" charset="0"/>
              </a:defRPr>
            </a:lvl2pPr>
            <a:lvl3pPr marL="1146897" indent="-229379" eaLnBrk="0" hangingPunct="0">
              <a:defRPr sz="1200">
                <a:solidFill>
                  <a:srgbClr val="000000"/>
                </a:solidFill>
                <a:latin typeface="Arial" charset="0"/>
                <a:ea typeface="ヒラギノ角ゴ ProN W3" pitchFamily="-32" charset="-128"/>
                <a:sym typeface="Arial" charset="0"/>
              </a:defRPr>
            </a:lvl3pPr>
            <a:lvl4pPr marL="1605656" indent="-229379" eaLnBrk="0" hangingPunct="0">
              <a:defRPr sz="1200">
                <a:solidFill>
                  <a:srgbClr val="000000"/>
                </a:solidFill>
                <a:latin typeface="Arial" charset="0"/>
                <a:ea typeface="ヒラギノ角ゴ ProN W3" pitchFamily="-32" charset="-128"/>
                <a:sym typeface="Arial" charset="0"/>
              </a:defRPr>
            </a:lvl4pPr>
            <a:lvl5pPr marL="2064415" indent="-229379" eaLnBrk="0" hangingPunct="0">
              <a:defRPr sz="1200">
                <a:solidFill>
                  <a:srgbClr val="000000"/>
                </a:solidFill>
                <a:latin typeface="Arial" charset="0"/>
                <a:ea typeface="ヒラギノ角ゴ ProN W3" pitchFamily="-32" charset="-128"/>
                <a:sym typeface="Arial" charset="0"/>
              </a:defRPr>
            </a:lvl5pPr>
            <a:lvl6pPr marL="2523173" indent="-22937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ヒラギノ角ゴ ProN W3" pitchFamily="-32" charset="-128"/>
                <a:sym typeface="Arial" charset="0"/>
              </a:defRPr>
            </a:lvl6pPr>
            <a:lvl7pPr marL="2981932" indent="-22937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ヒラギノ角ゴ ProN W3" pitchFamily="-32" charset="-128"/>
                <a:sym typeface="Arial" charset="0"/>
              </a:defRPr>
            </a:lvl7pPr>
            <a:lvl8pPr marL="3440690" indent="-22937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ヒラギノ角ゴ ProN W3" pitchFamily="-32" charset="-128"/>
                <a:sym typeface="Arial" charset="0"/>
              </a:defRPr>
            </a:lvl8pPr>
            <a:lvl9pPr marL="3899449" indent="-22937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ヒラギノ角ゴ ProN W3" pitchFamily="-32" charset="-128"/>
                <a:sym typeface="Arial" charset="0"/>
              </a:defRPr>
            </a:lvl9pPr>
          </a:lstStyle>
          <a:p>
            <a:pPr eaLnBrk="1" hangingPunct="1"/>
            <a:fld id="{6BBCE016-2148-4BF3-9B68-4A84BBC64270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61082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charset="0"/>
                <a:ea typeface="ヒラギノ角ゴ ProN W3" pitchFamily="-32" charset="-128"/>
                <a:sym typeface="Arial" charset="0"/>
              </a:defRPr>
            </a:lvl1pPr>
            <a:lvl2pPr marL="745483" indent="-286724" eaLnBrk="0" hangingPunct="0">
              <a:defRPr sz="1200">
                <a:solidFill>
                  <a:srgbClr val="000000"/>
                </a:solidFill>
                <a:latin typeface="Arial" charset="0"/>
                <a:ea typeface="ヒラギノ角ゴ ProN W3" pitchFamily="-32" charset="-128"/>
                <a:sym typeface="Arial" charset="0"/>
              </a:defRPr>
            </a:lvl2pPr>
            <a:lvl3pPr marL="1146897" indent="-229379" eaLnBrk="0" hangingPunct="0">
              <a:defRPr sz="1200">
                <a:solidFill>
                  <a:srgbClr val="000000"/>
                </a:solidFill>
                <a:latin typeface="Arial" charset="0"/>
                <a:ea typeface="ヒラギノ角ゴ ProN W3" pitchFamily="-32" charset="-128"/>
                <a:sym typeface="Arial" charset="0"/>
              </a:defRPr>
            </a:lvl3pPr>
            <a:lvl4pPr marL="1605656" indent="-229379" eaLnBrk="0" hangingPunct="0">
              <a:defRPr sz="1200">
                <a:solidFill>
                  <a:srgbClr val="000000"/>
                </a:solidFill>
                <a:latin typeface="Arial" charset="0"/>
                <a:ea typeface="ヒラギノ角ゴ ProN W3" pitchFamily="-32" charset="-128"/>
                <a:sym typeface="Arial" charset="0"/>
              </a:defRPr>
            </a:lvl4pPr>
            <a:lvl5pPr marL="2064415" indent="-229379" eaLnBrk="0" hangingPunct="0">
              <a:defRPr sz="1200">
                <a:solidFill>
                  <a:srgbClr val="000000"/>
                </a:solidFill>
                <a:latin typeface="Arial" charset="0"/>
                <a:ea typeface="ヒラギノ角ゴ ProN W3" pitchFamily="-32" charset="-128"/>
                <a:sym typeface="Arial" charset="0"/>
              </a:defRPr>
            </a:lvl5pPr>
            <a:lvl6pPr marL="2523173" indent="-22937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ヒラギノ角ゴ ProN W3" pitchFamily="-32" charset="-128"/>
                <a:sym typeface="Arial" charset="0"/>
              </a:defRPr>
            </a:lvl6pPr>
            <a:lvl7pPr marL="2981932" indent="-22937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ヒラギノ角ゴ ProN W3" pitchFamily="-32" charset="-128"/>
                <a:sym typeface="Arial" charset="0"/>
              </a:defRPr>
            </a:lvl7pPr>
            <a:lvl8pPr marL="3440690" indent="-22937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ヒラギノ角ゴ ProN W3" pitchFamily="-32" charset="-128"/>
                <a:sym typeface="Arial" charset="0"/>
              </a:defRPr>
            </a:lvl8pPr>
            <a:lvl9pPr marL="3899449" indent="-22937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ヒラギノ角ゴ ProN W3" pitchFamily="-32" charset="-128"/>
                <a:sym typeface="Arial" charset="0"/>
              </a:defRPr>
            </a:lvl9pPr>
          </a:lstStyle>
          <a:p>
            <a:pPr eaLnBrk="1" hangingPunct="1"/>
            <a:fld id="{6BBCE016-2148-4BF3-9B68-4A84BBC64270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04034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charset="0"/>
                <a:ea typeface="ヒラギノ角ゴ ProN W3" pitchFamily="-32" charset="-128"/>
                <a:sym typeface="Arial" charset="0"/>
              </a:defRPr>
            </a:lvl1pPr>
            <a:lvl2pPr marL="745483" indent="-286724" eaLnBrk="0" hangingPunct="0">
              <a:defRPr sz="1200">
                <a:solidFill>
                  <a:srgbClr val="000000"/>
                </a:solidFill>
                <a:latin typeface="Arial" charset="0"/>
                <a:ea typeface="ヒラギノ角ゴ ProN W3" pitchFamily="-32" charset="-128"/>
                <a:sym typeface="Arial" charset="0"/>
              </a:defRPr>
            </a:lvl2pPr>
            <a:lvl3pPr marL="1146897" indent="-229379" eaLnBrk="0" hangingPunct="0">
              <a:defRPr sz="1200">
                <a:solidFill>
                  <a:srgbClr val="000000"/>
                </a:solidFill>
                <a:latin typeface="Arial" charset="0"/>
                <a:ea typeface="ヒラギノ角ゴ ProN W3" pitchFamily="-32" charset="-128"/>
                <a:sym typeface="Arial" charset="0"/>
              </a:defRPr>
            </a:lvl3pPr>
            <a:lvl4pPr marL="1605656" indent="-229379" eaLnBrk="0" hangingPunct="0">
              <a:defRPr sz="1200">
                <a:solidFill>
                  <a:srgbClr val="000000"/>
                </a:solidFill>
                <a:latin typeface="Arial" charset="0"/>
                <a:ea typeface="ヒラギノ角ゴ ProN W3" pitchFamily="-32" charset="-128"/>
                <a:sym typeface="Arial" charset="0"/>
              </a:defRPr>
            </a:lvl4pPr>
            <a:lvl5pPr marL="2064415" indent="-229379" eaLnBrk="0" hangingPunct="0">
              <a:defRPr sz="1200">
                <a:solidFill>
                  <a:srgbClr val="000000"/>
                </a:solidFill>
                <a:latin typeface="Arial" charset="0"/>
                <a:ea typeface="ヒラギノ角ゴ ProN W3" pitchFamily="-32" charset="-128"/>
                <a:sym typeface="Arial" charset="0"/>
              </a:defRPr>
            </a:lvl5pPr>
            <a:lvl6pPr marL="2523173" indent="-22937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ヒラギノ角ゴ ProN W3" pitchFamily="-32" charset="-128"/>
                <a:sym typeface="Arial" charset="0"/>
              </a:defRPr>
            </a:lvl6pPr>
            <a:lvl7pPr marL="2981932" indent="-22937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ヒラギノ角ゴ ProN W3" pitchFamily="-32" charset="-128"/>
                <a:sym typeface="Arial" charset="0"/>
              </a:defRPr>
            </a:lvl7pPr>
            <a:lvl8pPr marL="3440690" indent="-22937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ヒラギノ角ゴ ProN W3" pitchFamily="-32" charset="-128"/>
                <a:sym typeface="Arial" charset="0"/>
              </a:defRPr>
            </a:lvl8pPr>
            <a:lvl9pPr marL="3899449" indent="-22937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ヒラギノ角ゴ ProN W3" pitchFamily="-32" charset="-128"/>
                <a:sym typeface="Arial" charset="0"/>
              </a:defRPr>
            </a:lvl9pPr>
          </a:lstStyle>
          <a:p>
            <a:pPr eaLnBrk="1" hangingPunct="1"/>
            <a:fld id="{6BBCE016-2148-4BF3-9B68-4A84BBC64270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66775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43E3E-2AB2-45DB-8848-A1F5BA79E4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83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4B8AE-D807-43E8-AF40-6FEB37A94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65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0B463-933D-414A-B948-813E1FA6C2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961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5F9B6-D463-4A05-8E76-D19C40E2E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609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CC826-74FA-4375-A3DA-026D6326A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15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807F5-4B3F-4FF4-989D-2749887F1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593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60EAB-FFEC-4D79-B558-FA6B5266B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462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A8FBC-A4BF-4494-9F05-5E2655B76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437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98580-32DA-438E-8CCF-7B59612D4C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424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CD0CB-5E7A-4749-97C9-726FA6317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6641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CC7DF-FE6C-407A-87A3-8EFA0D7AB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38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C3AAE-B975-49E4-87FC-0D7B96999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535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7CF49-1A83-4092-B820-AAD45CA4E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698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600200"/>
            <a:ext cx="7772400" cy="453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830D1-B93A-499F-AF22-796759567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62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4A358-F6BC-4BA8-8FC7-630CA2638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256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EAFC0-A9C9-4FA4-A3E3-7423257AF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8278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6B8EF-041E-4ADD-97AD-15035C2389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749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3701E-8FFE-4A7D-A727-E0903EB25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17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50F04-7D6B-49E9-8351-2D5927EED1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952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D21B4-9B43-40C9-B5B9-8B5D6022B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475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3E030-64DB-4861-BB07-19A58E50B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434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801F5-7207-4259-BD6C-2BFF2F892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2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D759-84BE-48EB-AC08-6901A1FFE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666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6C0E8-1E3F-4550-BF01-041B925ADA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0049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4986D-72A7-4993-ADA1-8F2816AC9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357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600200"/>
            <a:ext cx="7772400" cy="453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A0C27-A9D9-4176-AA14-73AD9B4793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803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1620-4FBB-4179-9554-BEEC7DFA9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3445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9336D-81A4-46AB-88E4-95A9B2EFBE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608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A0EB7-A797-447A-8095-A798CB37C1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2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E6309-E7D3-4A4D-9677-F5BE21368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945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E957A-59FD-4CA6-AB24-688E5C6198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0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35C5C-0448-4C77-AE14-E9DE6967F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54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0A85E-0CB0-4FF2-ACB0-056DBBAE18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4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0774C-67F9-4D6B-A04A-9C60636BBA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74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FDD1F7FF-7D7E-4635-BC4E-EFA81706C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  <p:sldLayoutId id="2147483978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410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410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410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410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410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060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2061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062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063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5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0" hangingPunct="0"/>
            <a:r>
              <a:rPr lang="en-US" sz="4200">
                <a:solidFill>
                  <a:schemeClr val="tx2"/>
                </a:solidFill>
                <a:latin typeface="Times New Roman" pitchFamily="18" charset="0"/>
              </a:rPr>
              <a:t>iRespond Question Master</a:t>
            </a:r>
          </a:p>
        </p:txBody>
      </p:sp>
      <p:sp>
        <p:nvSpPr>
          <p:cNvPr id="2053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800"/>
              <a:t>A.) Response A</a:t>
            </a:r>
          </a:p>
        </p:txBody>
      </p:sp>
      <p:sp>
        <p:nvSpPr>
          <p:cNvPr id="2054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800"/>
              <a:t>B.) Response B</a:t>
            </a:r>
          </a:p>
        </p:txBody>
      </p:sp>
      <p:sp>
        <p:nvSpPr>
          <p:cNvPr id="2055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800"/>
              <a:t>C.) Response C</a:t>
            </a:r>
          </a:p>
        </p:txBody>
      </p:sp>
      <p:sp>
        <p:nvSpPr>
          <p:cNvPr id="2056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800"/>
              <a:t>D.) Response D</a:t>
            </a:r>
          </a:p>
        </p:txBody>
      </p:sp>
      <p:sp>
        <p:nvSpPr>
          <p:cNvPr id="2057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800"/>
              <a:t>E.) Response E</a:t>
            </a: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81" r:id="rId2"/>
    <p:sldLayoutId id="2147483982" r:id="rId3"/>
    <p:sldLayoutId id="2147483983" r:id="rId4"/>
    <p:sldLayoutId id="2147483984" r:id="rId5"/>
    <p:sldLayoutId id="2147483985" r:id="rId6"/>
    <p:sldLayoutId id="2147483986" r:id="rId7"/>
    <p:sldLayoutId id="2147483987" r:id="rId8"/>
    <p:sldLayoutId id="2147483988" r:id="rId9"/>
    <p:sldLayoutId id="2147483989" r:id="rId10"/>
    <p:sldLayoutId id="214748399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3108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3109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3110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111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75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3077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8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79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80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81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2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9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wmf"/><Relationship Id="rId12" Type="http://schemas.openxmlformats.org/officeDocument/2006/relationships/oleObject" Target="../embeddings/oleObject8.bin"/><Relationship Id="rId1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5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4.wmf"/><Relationship Id="rId5" Type="http://schemas.openxmlformats.org/officeDocument/2006/relationships/image" Target="../media/image12.wmf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455613" y="3198813"/>
            <a:ext cx="82264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000" dirty="0" smtClean="0">
                <a:solidFill>
                  <a:srgbClr val="0C4DA2"/>
                </a:solidFill>
              </a:rPr>
              <a:t>14.  Law of </a:t>
            </a:r>
            <a:r>
              <a:rPr lang="en-US" sz="4000" dirty="0" err="1" smtClean="0">
                <a:solidFill>
                  <a:srgbClr val="0C4DA2"/>
                </a:solidFill>
              </a:rPr>
              <a:t>Sines</a:t>
            </a:r>
            <a:endParaRPr lang="en-US" sz="4000" dirty="0" smtClean="0">
              <a:solidFill>
                <a:srgbClr val="0C4DA2"/>
              </a:solidFill>
            </a:endParaRPr>
          </a:p>
          <a:p>
            <a:pPr algn="ctr" eaLnBrk="1" hangingPunct="1"/>
            <a:r>
              <a:rPr lang="en-US" sz="4000" dirty="0" smtClean="0">
                <a:solidFill>
                  <a:srgbClr val="0C4DA2"/>
                </a:solidFill>
              </a:rPr>
              <a:t>The </a:t>
            </a:r>
            <a:r>
              <a:rPr lang="en-US" sz="4000" dirty="0">
                <a:solidFill>
                  <a:srgbClr val="0C4DA2"/>
                </a:solidFill>
              </a:rPr>
              <a:t>Ambiguous Case (SSA)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Ambiguous Case (SSA)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382000" cy="4648200"/>
          </a:xfrm>
        </p:spPr>
        <p:txBody>
          <a:bodyPr/>
          <a:lstStyle/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en-US" dirty="0" smtClean="0"/>
              <a:t>Yesterday we saw that two angles and one side determine a unique triangle. </a:t>
            </a: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However, if two sides and one opposite angle are given, three possible situations can occur: </a:t>
            </a: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en-US" dirty="0" smtClean="0"/>
              <a:t>(1) no triangle exists, </a:t>
            </a: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en-US" dirty="0" smtClean="0"/>
              <a:t>(2) one triangle exists, or </a:t>
            </a: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en-US" dirty="0" smtClean="0"/>
              <a:t>(3) two distinct triangles may satisfy the conditions.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 missing 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last unit when we were looking for an angle, we used inverse trig functions (sin</a:t>
            </a:r>
            <a:r>
              <a:rPr lang="en-US" baseline="30000" dirty="0" smtClean="0"/>
              <a:t>-1</a:t>
            </a:r>
            <a:r>
              <a:rPr lang="en-US" dirty="0" smtClean="0"/>
              <a:t>, cos</a:t>
            </a:r>
            <a:r>
              <a:rPr lang="en-US" baseline="30000" dirty="0" smtClean="0"/>
              <a:t>-1</a:t>
            </a:r>
            <a:r>
              <a:rPr lang="en-US" dirty="0" smtClean="0"/>
              <a:t>, tan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 will do the same thing in this unit, but instead of getting exact answers off the unit circle, we will use our calculator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017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for ambiguous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up law of sines and solve for </a:t>
            </a:r>
            <a:r>
              <a:rPr lang="en-US" dirty="0" smtClean="0"/>
              <a:t>missing </a:t>
            </a:r>
            <a:r>
              <a:rPr lang="en-US" dirty="0" smtClean="0"/>
              <a:t>angle </a:t>
            </a:r>
            <a:r>
              <a:rPr lang="en-US" dirty="0" smtClean="0"/>
              <a:t>(use sin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Use the flow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98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Flowchart for ambiguous case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554852"/>
            <a:ext cx="4399955" cy="5303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99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556500" cy="1549400"/>
          </a:xfrm>
        </p:spPr>
        <p:txBody>
          <a:bodyPr lIns="12700" tIns="12700" rIns="2539" bIns="12700"/>
          <a:lstStyle/>
          <a:p>
            <a:pPr eaLnBrk="1" hangingPunct="1"/>
            <a:r>
              <a:rPr lang="en-US" sz="3200" dirty="0" smtClean="0">
                <a:solidFill>
                  <a:srgbClr val="FF0000"/>
                </a:solidFill>
              </a:rPr>
              <a:t>Example</a:t>
            </a:r>
          </a:p>
        </p:txBody>
      </p:sp>
      <p:sp>
        <p:nvSpPr>
          <p:cNvPr id="49155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 rIns="40639"/>
          <a:lstStyle/>
          <a:p>
            <a:pPr eaLnBrk="1" hangingPunct="1">
              <a:spcBef>
                <a:spcPct val="0"/>
              </a:spcBef>
              <a:buClr>
                <a:srgbClr val="990099"/>
              </a:buClr>
              <a:buSzPct val="64000"/>
              <a:buFont typeface="Wingdings" pitchFamily="2" charset="2"/>
              <a:buChar char="n"/>
            </a:pPr>
            <a:r>
              <a:rPr lang="en-US" sz="2800" dirty="0" smtClean="0"/>
              <a:t>In triangle </a:t>
            </a:r>
            <a:r>
              <a:rPr lang="en-US" sz="2800" i="1" dirty="0" smtClean="0"/>
              <a:t>ABC</a:t>
            </a:r>
            <a:r>
              <a:rPr lang="en-US" sz="2800" dirty="0" smtClean="0"/>
              <a:t>, </a:t>
            </a:r>
            <a:r>
              <a:rPr lang="en-US" sz="2800" i="1" dirty="0" smtClean="0"/>
              <a:t>b</a:t>
            </a:r>
            <a:r>
              <a:rPr lang="en-US" sz="2800" dirty="0" smtClean="0"/>
              <a:t> = 2, </a:t>
            </a:r>
            <a:r>
              <a:rPr lang="en-US" sz="2800" i="1" dirty="0" smtClean="0"/>
              <a:t>c</a:t>
            </a:r>
            <a:r>
              <a:rPr lang="en-US" sz="2800" dirty="0" smtClean="0"/>
              <a:t> = 8, and B = 120</a:t>
            </a:r>
            <a:r>
              <a:rPr lang="en-US" sz="2800" dirty="0" smtClean="0">
                <a:latin typeface="Symbol" pitchFamily="18" charset="2"/>
                <a:sym typeface="Symbol" pitchFamily="18" charset="2"/>
              </a:rPr>
              <a:t>°</a:t>
            </a:r>
            <a:r>
              <a:rPr lang="en-US" sz="2800" dirty="0" smtClean="0"/>
              <a:t>. Solve the triangle.</a:t>
            </a:r>
          </a:p>
        </p:txBody>
      </p:sp>
      <p:sp>
        <p:nvSpPr>
          <p:cNvPr id="2048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B406D-CB5D-4F7D-A041-67EAA186ED8E}" type="slidenum">
              <a:rPr lang="en-US"/>
              <a:pPr>
                <a:defRPr/>
              </a:pPr>
              <a:t>6</a:t>
            </a:fld>
            <a:endParaRPr lang="en-US"/>
          </a:p>
        </p:txBody>
      </p:sp>
      <p:grpSp>
        <p:nvGrpSpPr>
          <p:cNvPr id="49159" name="Group 7"/>
          <p:cNvGrpSpPr>
            <a:grpSpLocks/>
          </p:cNvGrpSpPr>
          <p:nvPr/>
        </p:nvGrpSpPr>
        <p:grpSpPr bwMode="auto">
          <a:xfrm>
            <a:off x="5029200" y="2209800"/>
            <a:ext cx="3503613" cy="1403350"/>
            <a:chOff x="0" y="0"/>
            <a:chExt cx="2207" cy="884"/>
          </a:xfrm>
        </p:grpSpPr>
        <p:grpSp>
          <p:nvGrpSpPr>
            <p:cNvPr id="49160" name="Group 8"/>
            <p:cNvGrpSpPr>
              <a:grpSpLocks/>
            </p:cNvGrpSpPr>
            <p:nvPr/>
          </p:nvGrpSpPr>
          <p:grpSpPr bwMode="auto">
            <a:xfrm>
              <a:off x="191" y="124"/>
              <a:ext cx="1728" cy="528"/>
              <a:chOff x="0" y="0"/>
              <a:chExt cx="1727" cy="528"/>
            </a:xfrm>
          </p:grpSpPr>
          <p:sp>
            <p:nvSpPr>
              <p:cNvPr id="49168" name="Line 9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172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9169" name="Group 10"/>
              <p:cNvGrpSpPr>
                <a:grpSpLocks/>
              </p:cNvGrpSpPr>
              <p:nvPr/>
            </p:nvGrpSpPr>
            <p:grpSpPr bwMode="auto">
              <a:xfrm>
                <a:off x="0" y="0"/>
                <a:ext cx="1392" cy="528"/>
                <a:chOff x="0" y="0"/>
                <a:chExt cx="1392" cy="528"/>
              </a:xfrm>
            </p:grpSpPr>
            <p:sp>
              <p:nvSpPr>
                <p:cNvPr id="49170" name="Line 11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0" y="0"/>
                  <a:ext cx="767" cy="5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71" name="Line 12"/>
                <p:cNvSpPr>
                  <a:spLocks noChangeShapeType="1"/>
                </p:cNvSpPr>
                <p:nvPr/>
              </p:nvSpPr>
              <p:spPr bwMode="auto">
                <a:xfrm>
                  <a:off x="768" y="0"/>
                  <a:ext cx="624" cy="33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9161" name="Rectangle 13"/>
            <p:cNvSpPr>
              <a:spLocks/>
            </p:cNvSpPr>
            <p:nvPr/>
          </p:nvSpPr>
          <p:spPr bwMode="auto">
            <a:xfrm>
              <a:off x="0" y="596"/>
              <a:ext cx="28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/>
            <a:p>
              <a:pPr marL="39688">
                <a:spcBef>
                  <a:spcPts val="800"/>
                </a:spcBef>
              </a:pPr>
              <a:r>
                <a:rPr lang="en-US" sz="1400" i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C</a:t>
              </a:r>
            </a:p>
          </p:txBody>
        </p:sp>
        <p:sp>
          <p:nvSpPr>
            <p:cNvPr id="49162" name="Rectangle 14"/>
            <p:cNvSpPr>
              <a:spLocks/>
            </p:cNvSpPr>
            <p:nvPr/>
          </p:nvSpPr>
          <p:spPr bwMode="auto">
            <a:xfrm>
              <a:off x="754" y="0"/>
              <a:ext cx="28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/>
            <a:p>
              <a:pPr marL="39688">
                <a:spcBef>
                  <a:spcPts val="800"/>
                </a:spcBef>
              </a:pPr>
              <a:r>
                <a:rPr lang="en-US" sz="1400" i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B</a:t>
              </a:r>
            </a:p>
          </p:txBody>
        </p:sp>
        <p:sp>
          <p:nvSpPr>
            <p:cNvPr id="49163" name="Rectangle 15"/>
            <p:cNvSpPr>
              <a:spLocks/>
            </p:cNvSpPr>
            <p:nvPr/>
          </p:nvSpPr>
          <p:spPr bwMode="auto">
            <a:xfrm>
              <a:off x="1919" y="589"/>
              <a:ext cx="28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/>
            <a:p>
              <a:pPr marL="39688">
                <a:spcBef>
                  <a:spcPts val="800"/>
                </a:spcBef>
              </a:pPr>
              <a:r>
                <a:rPr lang="en-US" sz="1400" i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A</a:t>
              </a:r>
              <a:r>
                <a:rPr lang="en-US" sz="1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?</a:t>
              </a:r>
            </a:p>
          </p:txBody>
        </p:sp>
        <p:sp>
          <p:nvSpPr>
            <p:cNvPr id="49164" name="Rectangle 16"/>
            <p:cNvSpPr>
              <a:spLocks/>
            </p:cNvSpPr>
            <p:nvPr/>
          </p:nvSpPr>
          <p:spPr bwMode="auto">
            <a:xfrm>
              <a:off x="335" y="220"/>
              <a:ext cx="28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/>
            <a:p>
              <a:pPr marL="39688">
                <a:spcBef>
                  <a:spcPts val="800"/>
                </a:spcBef>
              </a:pPr>
              <a:r>
                <a:rPr lang="en-US" sz="1400" i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a</a:t>
              </a:r>
            </a:p>
          </p:txBody>
        </p:sp>
        <p:sp>
          <p:nvSpPr>
            <p:cNvPr id="49165" name="Rectangle 17"/>
            <p:cNvSpPr>
              <a:spLocks/>
            </p:cNvSpPr>
            <p:nvPr/>
          </p:nvSpPr>
          <p:spPr bwMode="auto">
            <a:xfrm>
              <a:off x="959" y="700"/>
              <a:ext cx="28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/>
            <a:p>
              <a:pPr marL="39688">
                <a:spcBef>
                  <a:spcPts val="800"/>
                </a:spcBef>
              </a:pPr>
              <a:r>
                <a:rPr lang="en-US" sz="1400" dirty="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2</a:t>
              </a:r>
              <a:endPara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endParaRPr>
            </a:p>
          </p:txBody>
        </p:sp>
        <p:sp>
          <p:nvSpPr>
            <p:cNvPr id="49166" name="Rectangle 18"/>
            <p:cNvSpPr>
              <a:spLocks/>
            </p:cNvSpPr>
            <p:nvPr/>
          </p:nvSpPr>
          <p:spPr bwMode="auto">
            <a:xfrm>
              <a:off x="1186" y="103"/>
              <a:ext cx="28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/>
            <a:p>
              <a:pPr marL="39688">
                <a:spcBef>
                  <a:spcPts val="800"/>
                </a:spcBef>
              </a:pPr>
              <a:r>
                <a:rPr lang="en-US" sz="1400" dirty="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8</a:t>
              </a:r>
              <a:endPara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endParaRPr>
            </a:p>
          </p:txBody>
        </p:sp>
        <p:sp>
          <p:nvSpPr>
            <p:cNvPr id="49167" name="Rectangle 19"/>
            <p:cNvSpPr>
              <a:spLocks/>
            </p:cNvSpPr>
            <p:nvPr/>
          </p:nvSpPr>
          <p:spPr bwMode="auto">
            <a:xfrm>
              <a:off x="912" y="184"/>
              <a:ext cx="288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/>
            <a:p>
              <a:pPr marL="39688">
                <a:spcBef>
                  <a:spcPts val="800"/>
                </a:spcBef>
              </a:pPr>
              <a:r>
                <a:rPr lang="en-US" sz="1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120</a:t>
              </a:r>
              <a:r>
                <a:rPr lang="en-US" sz="1400" dirty="0" smtClean="0">
                  <a:solidFill>
                    <a:schemeClr val="tx1"/>
                  </a:solidFill>
                  <a:latin typeface="Symbol" pitchFamily="18" charset="2"/>
                  <a:sym typeface="Symbol" pitchFamily="18" charset="2"/>
                </a:rPr>
                <a:t>°</a:t>
              </a:r>
              <a:endParaRPr lang="en-US" sz="1400" dirty="0">
                <a:solidFill>
                  <a:schemeClr val="tx1"/>
                </a:solidFill>
                <a:latin typeface="Symbol" pitchFamily="18" charset="2"/>
                <a:sym typeface="Symbol" pitchFamily="18" charset="2"/>
              </a:endParaRPr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3528892"/>
              </p:ext>
            </p:extLst>
          </p:nvPr>
        </p:nvGraphicFramePr>
        <p:xfrm>
          <a:off x="1295400" y="2947988"/>
          <a:ext cx="1828800" cy="745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4" name="Equation" r:id="rId4" imgW="965160" imgH="393480" progId="Equation.DSMT4">
                  <p:embed/>
                </p:oleObj>
              </mc:Choice>
              <mc:Fallback>
                <p:oleObj name="Equation" r:id="rId4" imgW="965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95400" y="2947988"/>
                        <a:ext cx="1828800" cy="7459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900558"/>
              </p:ext>
            </p:extLst>
          </p:nvPr>
        </p:nvGraphicFramePr>
        <p:xfrm>
          <a:off x="1711325" y="4319588"/>
          <a:ext cx="1300163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5" name="Equation" r:id="rId6" imgW="685800" imgH="177480" progId="Equation.DSMT4">
                  <p:embed/>
                </p:oleObj>
              </mc:Choice>
              <mc:Fallback>
                <p:oleObj name="Equation" r:id="rId6" imgW="685800" imgH="177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1325" y="4319588"/>
                        <a:ext cx="1300163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0555200"/>
              </p:ext>
            </p:extLst>
          </p:nvPr>
        </p:nvGraphicFramePr>
        <p:xfrm>
          <a:off x="1704975" y="5105400"/>
          <a:ext cx="1395413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6" name="Equation" r:id="rId8" imgW="736560" imgH="177480" progId="Equation.DSMT4">
                  <p:embed/>
                </p:oleObj>
              </mc:Choice>
              <mc:Fallback>
                <p:oleObj name="Equation" r:id="rId8" imgW="73656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4975" y="5105400"/>
                        <a:ext cx="1395413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979147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556500" cy="1549400"/>
          </a:xfrm>
        </p:spPr>
        <p:txBody>
          <a:bodyPr lIns="12700" tIns="12700" rIns="2539" bIns="12700"/>
          <a:lstStyle/>
          <a:p>
            <a:pPr eaLnBrk="1" hangingPunct="1"/>
            <a:r>
              <a:rPr lang="en-US" sz="3200" dirty="0" smtClean="0">
                <a:solidFill>
                  <a:srgbClr val="FF0000"/>
                </a:solidFill>
              </a:rPr>
              <a:t>Example</a:t>
            </a:r>
          </a:p>
        </p:txBody>
      </p:sp>
      <p:sp>
        <p:nvSpPr>
          <p:cNvPr id="49155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 rIns="40639"/>
          <a:lstStyle/>
          <a:p>
            <a:pPr eaLnBrk="1" hangingPunct="1">
              <a:spcBef>
                <a:spcPct val="0"/>
              </a:spcBef>
              <a:buClr>
                <a:srgbClr val="990099"/>
              </a:buClr>
              <a:buSzPct val="64000"/>
              <a:buFont typeface="Wingdings" pitchFamily="2" charset="2"/>
              <a:buChar char="n"/>
            </a:pPr>
            <a:r>
              <a:rPr lang="en-US" sz="2800" dirty="0" smtClean="0"/>
              <a:t>In triangle </a:t>
            </a:r>
            <a:r>
              <a:rPr lang="en-US" sz="2800" i="1" dirty="0" smtClean="0"/>
              <a:t>ABC</a:t>
            </a:r>
            <a:r>
              <a:rPr lang="en-US" sz="2800" dirty="0" smtClean="0"/>
              <a:t>, c = 10, a = 6, and A = 28</a:t>
            </a:r>
            <a:r>
              <a:rPr lang="en-US" sz="2800" dirty="0" smtClean="0">
                <a:latin typeface="Symbol" pitchFamily="18" charset="2"/>
                <a:sym typeface="Symbol" pitchFamily="18" charset="2"/>
              </a:rPr>
              <a:t>°</a:t>
            </a:r>
            <a:r>
              <a:rPr lang="en-US" sz="2800" dirty="0" smtClean="0"/>
              <a:t>. Solve the triangle.</a:t>
            </a:r>
          </a:p>
        </p:txBody>
      </p:sp>
      <p:sp>
        <p:nvSpPr>
          <p:cNvPr id="2048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B406D-CB5D-4F7D-A041-67EAA186ED8E}" type="slidenum">
              <a:rPr lang="en-US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8829131"/>
              </p:ext>
            </p:extLst>
          </p:nvPr>
        </p:nvGraphicFramePr>
        <p:xfrm>
          <a:off x="838200" y="2514600"/>
          <a:ext cx="1709737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87" name="Equation" r:id="rId4" imgW="901440" imgH="393480" progId="Equation.DSMT4">
                  <p:embed/>
                </p:oleObj>
              </mc:Choice>
              <mc:Fallback>
                <p:oleObj name="Equation" r:id="rId4" imgW="9014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2514600"/>
                        <a:ext cx="1709737" cy="746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173585"/>
              </p:ext>
            </p:extLst>
          </p:nvPr>
        </p:nvGraphicFramePr>
        <p:xfrm>
          <a:off x="990600" y="3429000"/>
          <a:ext cx="1300163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88" name="Equation" r:id="rId6" imgW="685800" imgH="177480" progId="Equation.DSMT4">
                  <p:embed/>
                </p:oleObj>
              </mc:Choice>
              <mc:Fallback>
                <p:oleObj name="Equation" r:id="rId6" imgW="6858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429000"/>
                        <a:ext cx="1300163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717601"/>
              </p:ext>
            </p:extLst>
          </p:nvPr>
        </p:nvGraphicFramePr>
        <p:xfrm>
          <a:off x="914400" y="3886200"/>
          <a:ext cx="2382837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89" name="Equation" r:id="rId8" imgW="1257120" imgH="203040" progId="Equation.DSMT4">
                  <p:embed/>
                </p:oleObj>
              </mc:Choice>
              <mc:Fallback>
                <p:oleObj name="Equation" r:id="rId8" imgW="1257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886200"/>
                        <a:ext cx="2382837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1790302"/>
              </p:ext>
            </p:extLst>
          </p:nvPr>
        </p:nvGraphicFramePr>
        <p:xfrm>
          <a:off x="838200" y="4419600"/>
          <a:ext cx="53451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90" name="Equation" r:id="rId10" imgW="2819160" imgH="228600" progId="Equation.DSMT4">
                  <p:embed/>
                </p:oleObj>
              </mc:Choice>
              <mc:Fallback>
                <p:oleObj name="Equation" r:id="rId10" imgW="281916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419600"/>
                        <a:ext cx="534511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9284672"/>
              </p:ext>
            </p:extLst>
          </p:nvPr>
        </p:nvGraphicFramePr>
        <p:xfrm>
          <a:off x="1371600" y="4800600"/>
          <a:ext cx="41417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91" name="Equation" r:id="rId12" imgW="2184120" imgH="228600" progId="Equation.DSMT4">
                  <p:embed/>
                </p:oleObj>
              </mc:Choice>
              <mc:Fallback>
                <p:oleObj name="Equation" r:id="rId12" imgW="218412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800600"/>
                        <a:ext cx="414178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5799094"/>
              </p:ext>
            </p:extLst>
          </p:nvPr>
        </p:nvGraphicFramePr>
        <p:xfrm>
          <a:off x="1143000" y="5410200"/>
          <a:ext cx="2359025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92" name="Equation" r:id="rId14" imgW="1244520" imgH="660240" progId="Equation.DSMT4">
                  <p:embed/>
                </p:oleObj>
              </mc:Choice>
              <mc:Fallback>
                <p:oleObj name="Equation" r:id="rId14" imgW="1244520" imgH="660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410200"/>
                        <a:ext cx="2359025" cy="124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761470"/>
              </p:ext>
            </p:extLst>
          </p:nvPr>
        </p:nvGraphicFramePr>
        <p:xfrm>
          <a:off x="4146550" y="5334000"/>
          <a:ext cx="2143125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93" name="Equation" r:id="rId16" imgW="1130040" imgH="660240" progId="Equation.DSMT4">
                  <p:embed/>
                </p:oleObj>
              </mc:Choice>
              <mc:Fallback>
                <p:oleObj name="Equation" r:id="rId16" imgW="1130040" imgH="6602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6550" y="5334000"/>
                        <a:ext cx="2143125" cy="124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246719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556500" cy="1549400"/>
          </a:xfrm>
        </p:spPr>
        <p:txBody>
          <a:bodyPr lIns="12700" tIns="12700" rIns="2539" bIns="12700"/>
          <a:lstStyle/>
          <a:p>
            <a:pPr eaLnBrk="1" hangingPunct="1"/>
            <a:r>
              <a:rPr lang="en-US" sz="3200" dirty="0" smtClean="0">
                <a:solidFill>
                  <a:srgbClr val="FF0000"/>
                </a:solidFill>
              </a:rPr>
              <a:t>Example</a:t>
            </a:r>
          </a:p>
        </p:txBody>
      </p:sp>
      <p:sp>
        <p:nvSpPr>
          <p:cNvPr id="49155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 rIns="40639"/>
          <a:lstStyle/>
          <a:p>
            <a:pPr eaLnBrk="1" hangingPunct="1">
              <a:spcBef>
                <a:spcPct val="0"/>
              </a:spcBef>
              <a:buClr>
                <a:srgbClr val="990099"/>
              </a:buClr>
              <a:buSzPct val="64000"/>
              <a:buFont typeface="Wingdings" pitchFamily="2" charset="2"/>
              <a:buChar char="n"/>
            </a:pPr>
            <a:r>
              <a:rPr lang="en-US" sz="2800" dirty="0" smtClean="0"/>
              <a:t>In triangle </a:t>
            </a:r>
            <a:r>
              <a:rPr lang="en-US" sz="2800" i="1" dirty="0" smtClean="0"/>
              <a:t>ABC</a:t>
            </a:r>
            <a:r>
              <a:rPr lang="en-US" sz="2800" dirty="0" smtClean="0"/>
              <a:t>, </a:t>
            </a:r>
            <a:r>
              <a:rPr lang="en-US" dirty="0"/>
              <a:t>a</a:t>
            </a:r>
            <a:r>
              <a:rPr lang="en-US" sz="2800" dirty="0" smtClean="0"/>
              <a:t> = 6.5, b = 7.4, and B = 79</a:t>
            </a:r>
            <a:r>
              <a:rPr lang="en-US" sz="2800" dirty="0" smtClean="0">
                <a:latin typeface="Symbol" pitchFamily="18" charset="2"/>
                <a:sym typeface="Symbol" pitchFamily="18" charset="2"/>
              </a:rPr>
              <a:t>°</a:t>
            </a:r>
            <a:r>
              <a:rPr lang="en-US" sz="2800" dirty="0" smtClean="0"/>
              <a:t>. Solve the triangle.</a:t>
            </a:r>
          </a:p>
        </p:txBody>
      </p:sp>
      <p:sp>
        <p:nvSpPr>
          <p:cNvPr id="2048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B406D-CB5D-4F7D-A041-67EAA186ED8E}" type="slidenum">
              <a:rPr lang="en-US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4746719"/>
              </p:ext>
            </p:extLst>
          </p:nvPr>
        </p:nvGraphicFramePr>
        <p:xfrm>
          <a:off x="838200" y="2514600"/>
          <a:ext cx="1709737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84" name="Equation" r:id="rId4" imgW="901440" imgH="393480" progId="Equation.DSMT4">
                  <p:embed/>
                </p:oleObj>
              </mc:Choice>
              <mc:Fallback>
                <p:oleObj name="Equation" r:id="rId4" imgW="9014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2514600"/>
                        <a:ext cx="1709737" cy="746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8263875"/>
              </p:ext>
            </p:extLst>
          </p:nvPr>
        </p:nvGraphicFramePr>
        <p:xfrm>
          <a:off x="846138" y="3429000"/>
          <a:ext cx="1589087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85" name="Equation" r:id="rId6" imgW="838080" imgH="177480" progId="Equation.DSMT4">
                  <p:embed/>
                </p:oleObj>
              </mc:Choice>
              <mc:Fallback>
                <p:oleObj name="Equation" r:id="rId6" imgW="8380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3429000"/>
                        <a:ext cx="1589087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5549025"/>
              </p:ext>
            </p:extLst>
          </p:nvPr>
        </p:nvGraphicFramePr>
        <p:xfrm>
          <a:off x="914400" y="3886200"/>
          <a:ext cx="2382837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86" name="Equation" r:id="rId8" imgW="1257120" imgH="203040" progId="Equation.DSMT4">
                  <p:embed/>
                </p:oleObj>
              </mc:Choice>
              <mc:Fallback>
                <p:oleObj name="Equation" r:id="rId8" imgW="1257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886200"/>
                        <a:ext cx="2382837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7294233"/>
              </p:ext>
            </p:extLst>
          </p:nvPr>
        </p:nvGraphicFramePr>
        <p:xfrm>
          <a:off x="863600" y="4419600"/>
          <a:ext cx="52943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87" name="Equation" r:id="rId10" imgW="2793960" imgH="228600" progId="Equation.DSMT4">
                  <p:embed/>
                </p:oleObj>
              </mc:Choice>
              <mc:Fallback>
                <p:oleObj name="Equation" r:id="rId10" imgW="2793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4419600"/>
                        <a:ext cx="529431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4151666"/>
              </p:ext>
            </p:extLst>
          </p:nvPr>
        </p:nvGraphicFramePr>
        <p:xfrm>
          <a:off x="1419225" y="4800600"/>
          <a:ext cx="40449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88" name="Equation" r:id="rId12" imgW="2133360" imgH="228600" progId="Equation.DSMT4">
                  <p:embed/>
                </p:oleObj>
              </mc:Choice>
              <mc:Fallback>
                <p:oleObj name="Equation" r:id="rId12" imgW="21333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9225" y="4800600"/>
                        <a:ext cx="404495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4794835"/>
              </p:ext>
            </p:extLst>
          </p:nvPr>
        </p:nvGraphicFramePr>
        <p:xfrm>
          <a:off x="1250950" y="5410200"/>
          <a:ext cx="2141538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89" name="Equation" r:id="rId14" imgW="1130040" imgH="660240" progId="Equation.DSMT4">
                  <p:embed/>
                </p:oleObj>
              </mc:Choice>
              <mc:Fallback>
                <p:oleObj name="Equation" r:id="rId14" imgW="113004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0950" y="5410200"/>
                        <a:ext cx="2141538" cy="124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3339787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4840</TotalTime>
  <Words>237</Words>
  <Application>Microsoft Office PowerPoint</Application>
  <PresentationFormat>On-screen Show (4:3)</PresentationFormat>
  <Paragraphs>36</Paragraphs>
  <Slides>8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Symbol</vt:lpstr>
      <vt:lpstr>Times New Roman</vt:lpstr>
      <vt:lpstr>Wingdings</vt:lpstr>
      <vt:lpstr>ヒラギノ角ゴ ProN W3</vt:lpstr>
      <vt:lpstr>Layers</vt:lpstr>
      <vt:lpstr>iRespondQuestionMaster</vt:lpstr>
      <vt:lpstr>iRespondGraphMaster</vt:lpstr>
      <vt:lpstr>Equation</vt:lpstr>
      <vt:lpstr>PowerPoint Presentation</vt:lpstr>
      <vt:lpstr>The Ambiguous Case (SSA)</vt:lpstr>
      <vt:lpstr>Finding a missing angle</vt:lpstr>
      <vt:lpstr>Steps for ambiguous case</vt:lpstr>
      <vt:lpstr>Flowchart for ambiguous case</vt:lpstr>
      <vt:lpstr>Example</vt:lpstr>
      <vt:lpstr>Example</vt:lpstr>
      <vt:lpstr>Example</vt:lpstr>
    </vt:vector>
  </TitlesOfParts>
  <Company>DCPS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of Sines and Cosines</dc:title>
  <dc:creator>DCPS</dc:creator>
  <cp:lastModifiedBy>Susan Ryan</cp:lastModifiedBy>
  <cp:revision>76</cp:revision>
  <cp:lastPrinted>2012-10-19T13:44:18Z</cp:lastPrinted>
  <dcterms:created xsi:type="dcterms:W3CDTF">2007-03-13T02:00:20Z</dcterms:created>
  <dcterms:modified xsi:type="dcterms:W3CDTF">2015-09-08T12:32:27Z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KeepGraph">
    <vt:bool>false</vt:bool>
  </property>
  <property fmtid="{D5CDD505-2E9C-101B-9397-08002B2CF9AE}" pid="5" name="AutoReflect">
    <vt:bool>false</vt:bool>
  </property>
</Properties>
</file>