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67" r:id="rId2"/>
    <p:sldId id="308" r:id="rId3"/>
    <p:sldId id="272" r:id="rId4"/>
    <p:sldId id="309" r:id="rId5"/>
    <p:sldId id="294" r:id="rId6"/>
    <p:sldId id="276" r:id="rId7"/>
    <p:sldId id="277" r:id="rId8"/>
    <p:sldId id="275" r:id="rId9"/>
    <p:sldId id="310" r:id="rId10"/>
    <p:sldId id="305" r:id="rId11"/>
    <p:sldId id="311" r:id="rId12"/>
    <p:sldId id="30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F5D0F"/>
    <a:srgbClr val="C0C0C0"/>
    <a:srgbClr val="2B4379"/>
    <a:srgbClr val="66FF33"/>
    <a:srgbClr val="FFFF99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2"/>
          </p:nvPr>
        </p:nvSpPr>
        <p:spPr>
          <a:xfrm>
            <a:off x="762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E84DED-A430-4002-84BB-C8BDFAECB3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4343" name="AutoShape 1031"/>
          <p:cNvSpPr>
            <a:spLocks noChangeArrowheads="1"/>
          </p:cNvSpPr>
          <p:nvPr/>
        </p:nvSpPr>
        <p:spPr bwMode="auto">
          <a:xfrm rot="20940000">
            <a:off x="1828800" y="304800"/>
            <a:ext cx="457200" cy="4572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4" name="AutoShape 1032"/>
          <p:cNvSpPr>
            <a:spLocks noChangeArrowheads="1"/>
          </p:cNvSpPr>
          <p:nvPr/>
        </p:nvSpPr>
        <p:spPr bwMode="auto">
          <a:xfrm>
            <a:off x="2609850" y="171450"/>
            <a:ext cx="419100" cy="4191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5" name="AutoShape 1033"/>
          <p:cNvSpPr>
            <a:spLocks noChangeArrowheads="1"/>
          </p:cNvSpPr>
          <p:nvPr/>
        </p:nvSpPr>
        <p:spPr bwMode="auto">
          <a:xfrm rot="20940000">
            <a:off x="1752600" y="228600"/>
            <a:ext cx="457200" cy="4572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AutoShape 1034"/>
          <p:cNvSpPr>
            <a:spLocks noChangeArrowheads="1"/>
          </p:cNvSpPr>
          <p:nvPr/>
        </p:nvSpPr>
        <p:spPr bwMode="auto">
          <a:xfrm>
            <a:off x="2533650" y="19050"/>
            <a:ext cx="419100" cy="4191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14347" name="Group 1035"/>
          <p:cNvGrpSpPr>
            <a:grpSpLocks/>
          </p:cNvGrpSpPr>
          <p:nvPr/>
        </p:nvGrpSpPr>
        <p:grpSpPr bwMode="auto">
          <a:xfrm>
            <a:off x="6934200" y="5181600"/>
            <a:ext cx="2033588" cy="1219200"/>
            <a:chOff x="4368" y="3264"/>
            <a:chExt cx="1281" cy="768"/>
          </a:xfrm>
        </p:grpSpPr>
        <p:sp>
          <p:nvSpPr>
            <p:cNvPr id="14348" name="AutoShape 1036"/>
            <p:cNvSpPr>
              <a:spLocks noChangeArrowheads="1"/>
            </p:cNvSpPr>
            <p:nvPr/>
          </p:nvSpPr>
          <p:spPr bwMode="auto">
            <a:xfrm rot="20940000">
              <a:off x="4368" y="3681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4349" name="AutoShape 1037"/>
            <p:cNvSpPr>
              <a:spLocks noChangeArrowheads="1"/>
            </p:cNvSpPr>
            <p:nvPr/>
          </p:nvSpPr>
          <p:spPr bwMode="auto">
            <a:xfrm>
              <a:off x="4845" y="3324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4350" name="AutoShape 1038"/>
            <p:cNvSpPr>
              <a:spLocks noChangeArrowheads="1"/>
            </p:cNvSpPr>
            <p:nvPr/>
          </p:nvSpPr>
          <p:spPr bwMode="auto">
            <a:xfrm rot="1320000">
              <a:off x="5217" y="3264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4351" name="AutoShape 1039"/>
            <p:cNvSpPr>
              <a:spLocks noChangeArrowheads="1"/>
            </p:cNvSpPr>
            <p:nvPr/>
          </p:nvSpPr>
          <p:spPr bwMode="auto">
            <a:xfrm rot="20940000">
              <a:off x="4449" y="3744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4352" name="AutoShape 1040"/>
            <p:cNvSpPr>
              <a:spLocks noChangeArrowheads="1"/>
            </p:cNvSpPr>
            <p:nvPr/>
          </p:nvSpPr>
          <p:spPr bwMode="auto">
            <a:xfrm>
              <a:off x="4893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4353" name="AutoShape 1041"/>
            <p:cNvSpPr>
              <a:spLocks noChangeArrowheads="1"/>
            </p:cNvSpPr>
            <p:nvPr/>
          </p:nvSpPr>
          <p:spPr bwMode="auto">
            <a:xfrm rot="1320000">
              <a:off x="5265" y="3360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14354" name="AutoShape 1042"/>
          <p:cNvSpPr>
            <a:spLocks noChangeArrowheads="1"/>
          </p:cNvSpPr>
          <p:nvPr/>
        </p:nvSpPr>
        <p:spPr bwMode="auto">
          <a:xfrm rot="1320000">
            <a:off x="168275" y="244475"/>
            <a:ext cx="882650" cy="88265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3BBA2-2A71-4868-ADAA-C9F0DCE60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15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1336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484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FE7DB-E05D-4C5D-8FAF-CE9A7CB3B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73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E113A-1C5C-441F-99E0-D4250DF25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99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0E7FB-55C1-4084-8152-9A8551CD0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3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69E0-8EA5-4ECE-B2C7-3A98BB704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60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805B4-40F7-45BE-B03D-E5D629A5B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44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03D0B-0238-45F7-8535-1834FDA68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74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A23C3-38FB-40F8-9355-6F8AC6123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9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B105F-B861-4FCF-B437-838BA72F3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9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1012F-FA89-499D-AE05-202FA6D52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85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4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95B00F-74F3-4070-9916-DB1EAD4013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6934200" y="5257800"/>
            <a:ext cx="2033588" cy="1219200"/>
            <a:chOff x="4368" y="3312"/>
            <a:chExt cx="1281" cy="768"/>
          </a:xfrm>
        </p:grpSpPr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 rot="20940000">
              <a:off x="4368" y="3729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4845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3322" name="AutoShape 10"/>
            <p:cNvSpPr>
              <a:spLocks noChangeArrowheads="1"/>
            </p:cNvSpPr>
            <p:nvPr/>
          </p:nvSpPr>
          <p:spPr bwMode="auto">
            <a:xfrm rot="1320000">
              <a:off x="5217" y="3312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 rot="20940000">
              <a:off x="4449" y="3792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>
              <a:off x="4893" y="3420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3325" name="AutoShape 13"/>
            <p:cNvSpPr>
              <a:spLocks noChangeArrowheads="1"/>
            </p:cNvSpPr>
            <p:nvPr/>
          </p:nvSpPr>
          <p:spPr bwMode="auto">
            <a:xfrm rot="1320000">
              <a:off x="5265" y="3408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13326" name="Group 14"/>
          <p:cNvGrpSpPr>
            <a:grpSpLocks/>
          </p:cNvGrpSpPr>
          <p:nvPr/>
        </p:nvGrpSpPr>
        <p:grpSpPr bwMode="auto">
          <a:xfrm>
            <a:off x="228600" y="685800"/>
            <a:ext cx="8305800" cy="381000"/>
            <a:chOff x="240" y="768"/>
            <a:chExt cx="5232" cy="240"/>
          </a:xfrm>
        </p:grpSpPr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Warm-Up</a:t>
            </a:r>
            <a:endParaRPr lang="en-US" altLang="en-US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957263" y="1509713"/>
          <a:ext cx="1865312" cy="16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3" imgW="698400" imgH="711000" progId="Equation.DSMT4">
                  <p:embed/>
                </p:oleObj>
              </mc:Choice>
              <mc:Fallback>
                <p:oleObj name="Equation" r:id="rId3" imgW="698400" imgH="71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509713"/>
                        <a:ext cx="1865312" cy="163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50875" y="3521075"/>
          <a:ext cx="3300413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5" imgW="1231560" imgH="457200" progId="Equation.DSMT4">
                  <p:embed/>
                </p:oleObj>
              </mc:Choice>
              <mc:Fallback>
                <p:oleObj name="Equation" r:id="rId5" imgW="12315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3521075"/>
                        <a:ext cx="3300413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195888" y="1357313"/>
          <a:ext cx="3322637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7" imgW="1409400" imgH="711000" progId="Equation.DSMT4">
                  <p:embed/>
                </p:oleObj>
              </mc:Choice>
              <mc:Fallback>
                <p:oleObj name="Equation" r:id="rId7" imgW="1409400" imgH="71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1357313"/>
                        <a:ext cx="3322637" cy="167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57200" y="1676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1)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2)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495800" y="1447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3)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724400" y="3657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4) Name the dimensions</a:t>
            </a:r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4741863" y="4281488"/>
          <a:ext cx="38925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9" imgW="1650960" imgH="457200" progId="Equation.DSMT4">
                  <p:embed/>
                </p:oleObj>
              </mc:Choice>
              <mc:Fallback>
                <p:oleObj name="Equation" r:id="rId9" imgW="165096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4281488"/>
                        <a:ext cx="389255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Ex 6</a:t>
            </a:r>
            <a:endParaRPr lang="en-US" alt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319213"/>
            <a:ext cx="7772400" cy="5538787"/>
          </a:xfrm>
        </p:spPr>
        <p:txBody>
          <a:bodyPr/>
          <a:lstStyle/>
          <a:p>
            <a:r>
              <a:rPr lang="en-US" altLang="en-US" sz="2400"/>
              <a:t>A corporation has three factories, each of which make two products (zerks and widgets).  The number of units produced in one day is given by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The cost to produce each is given by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Find the daily cost to produce zerks and widgets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6089650" y="4643438"/>
          <a:ext cx="71755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Equation" r:id="rId3" imgW="253800" imgH="457200" progId="Equation.DSMT4">
                  <p:embed/>
                </p:oleObj>
              </mc:Choice>
              <mc:Fallback>
                <p:oleObj name="Equation" r:id="rId3" imgW="2538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4643438"/>
                        <a:ext cx="717550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2616200" y="20701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0701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2825750" y="2443163"/>
          <a:ext cx="1757363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7" imgW="685800" imgH="711000" progId="Equation.DSMT4">
                  <p:embed/>
                </p:oleObj>
              </mc:Choice>
              <mc:Fallback>
                <p:oleObj name="Equation" r:id="rId7" imgW="68580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2443163"/>
                        <a:ext cx="1757363" cy="182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on your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8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Ticket out door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Pretend you are writing to a friend and explain how to multiply 2 matrices together (you can provide one or two examples if it would help)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 of Contents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26. Matrix </a:t>
            </a:r>
            <a:r>
              <a:rPr lang="en-US" altLang="en-US" dirty="0"/>
              <a:t>Multiplication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762000"/>
          </a:xfrm>
        </p:spPr>
        <p:txBody>
          <a:bodyPr/>
          <a:lstStyle/>
          <a:p>
            <a:r>
              <a:rPr lang="en-US" altLang="en-US" sz="3200"/>
              <a:t>In order to multiply matrices...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69863" y="30495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Can you multiply?  What will the dimensions be?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57200" y="3886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 x 3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 x 4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343400" y="3429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</a:rPr>
              <a:t>AB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57200" y="5181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 x 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981200" y="518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 x 2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962400" y="3886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2 x 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733800" y="5181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Not possible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46063" y="2443163"/>
            <a:ext cx="114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Ex 1.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85800" y="3352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</a:rPr>
              <a:t>A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2098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</a:rPr>
              <a:t>B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3400" y="4724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</a:rPr>
              <a:t>A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133600" y="4724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</a:rPr>
              <a:t>B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4267200" y="4648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</a:rPr>
              <a:t>AB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230188" y="1116013"/>
            <a:ext cx="76642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lang="en-US" altLang="en-US" dirty="0"/>
              <a:t>Look at the </a:t>
            </a:r>
            <a:r>
              <a:rPr lang="en-US" altLang="en-US" dirty="0" smtClean="0"/>
              <a:t>dimensions </a:t>
            </a:r>
            <a:r>
              <a:rPr lang="en-US" altLang="en-US" dirty="0"/>
              <a:t>of the two matrices:</a:t>
            </a:r>
          </a:p>
          <a:p>
            <a:pPr>
              <a:buFontTx/>
              <a:buAutoNum type="arabicParenR"/>
            </a:pPr>
            <a:r>
              <a:rPr lang="en-US" altLang="en-US" dirty="0"/>
              <a:t>The inner dimensions must be the same     2 x 3    3 x 1</a:t>
            </a:r>
          </a:p>
          <a:p>
            <a:pPr>
              <a:buFontTx/>
              <a:buAutoNum type="arabicParenR"/>
            </a:pPr>
            <a:r>
              <a:rPr lang="en-US" altLang="en-US" dirty="0"/>
              <a:t>The outer dimensions will be the </a:t>
            </a:r>
            <a:r>
              <a:rPr lang="en-US" altLang="en-US" dirty="0" smtClean="0"/>
              <a:t>size </a:t>
            </a:r>
            <a:r>
              <a:rPr lang="en-US" altLang="en-US" dirty="0"/>
              <a:t>of the new matrix</a:t>
            </a:r>
          </a:p>
          <a:p>
            <a:r>
              <a:rPr lang="en-US" altLang="en-US" dirty="0"/>
              <a:t>                         2 x 3      3 x 1			2 x 1</a:t>
            </a:r>
          </a:p>
          <a:p>
            <a:endParaRPr lang="en-US" altLang="en-US" dirty="0"/>
          </a:p>
        </p:txBody>
      </p:sp>
      <p:sp>
        <p:nvSpPr>
          <p:cNvPr id="26648" name="Oval 24"/>
          <p:cNvSpPr>
            <a:spLocks noChangeArrowheads="1"/>
          </p:cNvSpPr>
          <p:nvPr/>
        </p:nvSpPr>
        <p:spPr bwMode="auto">
          <a:xfrm>
            <a:off x="6392863" y="1455738"/>
            <a:ext cx="684212" cy="531812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Oval 25"/>
          <p:cNvSpPr>
            <a:spLocks noChangeArrowheads="1"/>
          </p:cNvSpPr>
          <p:nvPr/>
        </p:nvSpPr>
        <p:spPr bwMode="auto">
          <a:xfrm>
            <a:off x="1992313" y="2290763"/>
            <a:ext cx="454025" cy="379412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Oval 26"/>
          <p:cNvSpPr>
            <a:spLocks noChangeArrowheads="1"/>
          </p:cNvSpPr>
          <p:nvPr/>
        </p:nvSpPr>
        <p:spPr bwMode="auto">
          <a:xfrm>
            <a:off x="3660775" y="2290763"/>
            <a:ext cx="379413" cy="379412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4344988" y="2443163"/>
            <a:ext cx="128905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utoUpdateAnimBg="0"/>
      <p:bldP spid="26632" grpId="0" autoUpdateAnimBg="0"/>
      <p:bldP spid="26633" grpId="0" autoUpdateAnimBg="0"/>
      <p:bldP spid="26634" grpId="0" autoUpdateAnimBg="0"/>
      <p:bldP spid="26635" grpId="0" autoUpdateAnimBg="0"/>
      <p:bldP spid="26636" grpId="0" autoUpdateAnimBg="0"/>
      <p:bldP spid="26637" grpId="0" autoUpdateAnimBg="0"/>
      <p:bldP spid="26638" grpId="0" autoUpdateAnimBg="0"/>
      <p:bldP spid="26639" grpId="0" autoUpdateAnimBg="0"/>
      <p:bldP spid="26640" grpId="0" autoUpdateAnimBg="0"/>
      <p:bldP spid="26641" grpId="0" autoUpdateAnimBg="0"/>
      <p:bldP spid="26642" grpId="0" autoUpdateAnimBg="0"/>
      <p:bldP spid="26643" grpId="0" autoUpdateAnimBg="0"/>
      <p:bldP spid="2664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8045"/>
            <a:ext cx="7772400" cy="47917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Multiply each row by each column</a:t>
            </a:r>
          </a:p>
          <a:p>
            <a:r>
              <a:rPr lang="en-US" dirty="0" smtClean="0"/>
              <a:t>To start, put your left index finger on the first entry in the first row of the first matrix.</a:t>
            </a:r>
          </a:p>
          <a:p>
            <a:r>
              <a:rPr lang="en-US" dirty="0" smtClean="0"/>
              <a:t>Put your right index finger on the first entry in the first column of the second matrix.</a:t>
            </a:r>
          </a:p>
          <a:p>
            <a:r>
              <a:rPr lang="en-US" dirty="0" smtClean="0"/>
              <a:t>Move your left finger across the row and your right finger down the column, multiplying as you go.</a:t>
            </a:r>
          </a:p>
          <a:p>
            <a:r>
              <a:rPr lang="en-US" dirty="0" smtClean="0"/>
              <a:t>Add all the products and enter your answer as element 1,1 in your answer.</a:t>
            </a:r>
          </a:p>
          <a:p>
            <a:r>
              <a:rPr lang="en-US" dirty="0" smtClean="0"/>
              <a:t>Move on to row 2, column 1</a:t>
            </a:r>
          </a:p>
          <a:p>
            <a:r>
              <a:rPr lang="en-US" dirty="0" smtClean="0"/>
              <a:t>Work your way through the matrix</a:t>
            </a:r>
          </a:p>
          <a:p>
            <a:r>
              <a:rPr lang="en-US" dirty="0" smtClean="0"/>
              <a:t>For element 4,5 you would use row 4 and column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MULTIPLY?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Ex. 1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769938" y="1400175"/>
          <a:ext cx="1147762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Equation" r:id="rId3" imgW="355320" imgH="457200" progId="Equation.DSMT4">
                  <p:embed/>
                </p:oleObj>
              </mc:Choice>
              <mc:Fallback>
                <p:oleObj name="Equation" r:id="rId3" imgW="3553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1400175"/>
                        <a:ext cx="1147762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905000" y="1828800"/>
          <a:ext cx="19621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5" imgW="609480" imgH="241200" progId="Equation.DSMT4">
                  <p:embed/>
                </p:oleObj>
              </mc:Choice>
              <mc:Fallback>
                <p:oleObj name="Equation" r:id="rId5" imgW="6094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19621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43000" cy="685800"/>
          </a:xfrm>
        </p:spPr>
        <p:txBody>
          <a:bodyPr/>
          <a:lstStyle/>
          <a:p>
            <a:r>
              <a:rPr lang="en-US" altLang="en-US" sz="3200"/>
              <a:t>Ex. 2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573137"/>
              </p:ext>
            </p:extLst>
          </p:nvPr>
        </p:nvGraphicFramePr>
        <p:xfrm>
          <a:off x="1143000" y="1257412"/>
          <a:ext cx="20066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4" name="Equation" r:id="rId3" imgW="799920" imgH="457200" progId="Equation.DSMT4">
                  <p:embed/>
                </p:oleObj>
              </mc:Choice>
              <mc:Fallback>
                <p:oleObj name="Equation" r:id="rId3" imgW="7999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57412"/>
                        <a:ext cx="20066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57695"/>
              </p:ext>
            </p:extLst>
          </p:nvPr>
        </p:nvGraphicFramePr>
        <p:xfrm>
          <a:off x="3519487" y="1197976"/>
          <a:ext cx="23336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5" name="Equation" r:id="rId5" imgW="901440" imgH="457200" progId="Equation.DSMT4">
                  <p:embed/>
                </p:oleObj>
              </mc:Choice>
              <mc:Fallback>
                <p:oleObj name="Equation" r:id="rId5" imgW="9014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7" y="1197976"/>
                        <a:ext cx="233362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701675" y="3883948"/>
            <a:ext cx="228600" cy="1219200"/>
            <a:chOff x="3168" y="624"/>
            <a:chExt cx="144" cy="1488"/>
          </a:xfrm>
        </p:grpSpPr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914400" y="379822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-16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593850" y="3798223"/>
            <a:ext cx="768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+ 1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048000" y="456657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0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352800" y="456657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- 4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813050" y="3798223"/>
            <a:ext cx="844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-12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429000" y="379822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+2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990600" y="456657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365250" y="456657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- 2</a:t>
            </a:r>
          </a:p>
        </p:txBody>
      </p:sp>
      <p:grpSp>
        <p:nvGrpSpPr>
          <p:cNvPr id="30737" name="Group 17"/>
          <p:cNvGrpSpPr>
            <a:grpSpLocks/>
          </p:cNvGrpSpPr>
          <p:nvPr/>
        </p:nvGrpSpPr>
        <p:grpSpPr bwMode="auto">
          <a:xfrm flipH="1">
            <a:off x="3962400" y="3880773"/>
            <a:ext cx="228600" cy="1293812"/>
            <a:chOff x="3168" y="624"/>
            <a:chExt cx="144" cy="1488"/>
          </a:xfrm>
        </p:grpSpPr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5334000" y="379822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-15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6394450" y="456657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- 4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334000" y="456657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-2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394450" y="379822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-10</a:t>
            </a:r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5175250" y="3880773"/>
            <a:ext cx="300038" cy="1265237"/>
            <a:chOff x="3168" y="624"/>
            <a:chExt cx="144" cy="1488"/>
          </a:xfrm>
        </p:grpSpPr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49" name="Group 29"/>
          <p:cNvGrpSpPr>
            <a:grpSpLocks/>
          </p:cNvGrpSpPr>
          <p:nvPr/>
        </p:nvGrpSpPr>
        <p:grpSpPr bwMode="auto">
          <a:xfrm flipH="1">
            <a:off x="7080250" y="3880773"/>
            <a:ext cx="157163" cy="1265237"/>
            <a:chOff x="3168" y="624"/>
            <a:chExt cx="144" cy="1488"/>
          </a:xfrm>
        </p:grpSpPr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31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32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495800" y="418398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22250" y="2920335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A.C.M.E. Secret Agent" pitchFamily="34" charset="0"/>
              </a:rPr>
              <a:t>Find</a:t>
            </a:r>
            <a:r>
              <a:rPr lang="en-US" altLang="en-US" sz="3200" b="1" dirty="0">
                <a:latin typeface="Gyparody" pitchFamily="2" charset="0"/>
              </a:rPr>
              <a:t> </a:t>
            </a:r>
            <a:r>
              <a:rPr lang="en-US" altLang="en-US" sz="3200" b="1" dirty="0"/>
              <a:t>AB</a:t>
            </a:r>
            <a:endParaRPr lang="en-US" altLang="en-US" sz="3200" b="1" dirty="0">
              <a:latin typeface="Gyparody" pitchFamily="2" charset="0"/>
            </a:endParaRPr>
          </a:p>
        </p:txBody>
      </p:sp>
      <p:sp useBgFill="1">
        <p:nvSpPr>
          <p:cNvPr id="30785" name="Rectangle 65"/>
          <p:cNvSpPr>
            <a:spLocks noChangeArrowheads="1"/>
          </p:cNvSpPr>
          <p:nvPr/>
        </p:nvSpPr>
        <p:spPr bwMode="auto">
          <a:xfrm>
            <a:off x="3124200" y="685800"/>
            <a:ext cx="685800" cy="533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4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utoUpdateAnimBg="0"/>
      <p:bldP spid="30730" grpId="0" autoUpdateAnimBg="0"/>
      <p:bldP spid="30731" grpId="0" autoUpdateAnimBg="0"/>
      <p:bldP spid="30732" grpId="0" autoUpdateAnimBg="0"/>
      <p:bldP spid="30733" grpId="0" autoUpdateAnimBg="0"/>
      <p:bldP spid="30734" grpId="0" autoUpdateAnimBg="0"/>
      <p:bldP spid="30735" grpId="0" autoUpdateAnimBg="0"/>
      <p:bldP spid="30736" grpId="0" autoUpdateAnimBg="0"/>
      <p:bldP spid="30741" grpId="0" autoUpdateAnimBg="0"/>
      <p:bldP spid="30742" grpId="0" autoUpdateAnimBg="0"/>
      <p:bldP spid="30743" grpId="0" autoUpdateAnimBg="0"/>
      <p:bldP spid="30744" grpId="0" autoUpdateAnimBg="0"/>
      <p:bldP spid="30753" grpId="0" autoUpdateAnimBg="0"/>
      <p:bldP spid="307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95400" cy="609600"/>
          </a:xfrm>
        </p:spPr>
        <p:txBody>
          <a:bodyPr/>
          <a:lstStyle/>
          <a:p>
            <a:r>
              <a:rPr lang="en-US" altLang="en-US" sz="3200"/>
              <a:t>Ex. 3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47663" y="299196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A.C.M.E. Secret Agent" pitchFamily="34" charset="0"/>
              </a:rPr>
              <a:t>Find</a:t>
            </a:r>
            <a:r>
              <a:rPr lang="en-US" altLang="en-US" sz="3200" b="1" dirty="0">
                <a:latin typeface="Gyparody" pitchFamily="2" charset="0"/>
              </a:rPr>
              <a:t> </a:t>
            </a:r>
            <a:r>
              <a:rPr lang="en-US" altLang="en-US" sz="3200" b="1" dirty="0"/>
              <a:t>BA</a:t>
            </a:r>
            <a:endParaRPr lang="en-US" altLang="en-US" sz="3200" b="1" dirty="0">
              <a:latin typeface="Gyparody" pitchFamily="2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16809"/>
              </p:ext>
            </p:extLst>
          </p:nvPr>
        </p:nvGraphicFramePr>
        <p:xfrm>
          <a:off x="994269" y="1379835"/>
          <a:ext cx="20066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Equation" r:id="rId3" imgW="799920" imgH="457200" progId="Equation.DSMT4">
                  <p:embed/>
                </p:oleObj>
              </mc:Choice>
              <mc:Fallback>
                <p:oleObj name="Equation" r:id="rId3" imgW="799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269" y="1379835"/>
                        <a:ext cx="20066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941949"/>
              </p:ext>
            </p:extLst>
          </p:nvPr>
        </p:nvGraphicFramePr>
        <p:xfrm>
          <a:off x="3571384" y="1237717"/>
          <a:ext cx="23336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name="Equation" r:id="rId5" imgW="901440" imgH="457200" progId="Equation.DSMT4">
                  <p:embed/>
                </p:oleObj>
              </mc:Choice>
              <mc:Fallback>
                <p:oleObj name="Equation" r:id="rId5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384" y="1237717"/>
                        <a:ext cx="233362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47663" y="5924498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smtClean="0">
                <a:latin typeface="A.C.M.E. Secret Agent" pitchFamily="34" charset="0"/>
              </a:rPr>
              <a:t>Is AB = BA??</a:t>
            </a:r>
            <a:endParaRPr lang="en-US" altLang="en-US" sz="3200" b="1" dirty="0">
              <a:latin typeface="Gyparody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utoUpdateAnimBg="0"/>
      <p:bldP spid="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43000" cy="685800"/>
          </a:xfrm>
        </p:spPr>
        <p:txBody>
          <a:bodyPr/>
          <a:lstStyle/>
          <a:p>
            <a:r>
              <a:rPr lang="en-US" altLang="en-US" sz="3200"/>
              <a:t>Ex. 4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697777"/>
              </p:ext>
            </p:extLst>
          </p:nvPr>
        </p:nvGraphicFramePr>
        <p:xfrm>
          <a:off x="1665891" y="655102"/>
          <a:ext cx="1687512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4" name="Equation" r:id="rId3" imgW="672840" imgH="711000" progId="Equation.DSMT4">
                  <p:embed/>
                </p:oleObj>
              </mc:Choice>
              <mc:Fallback>
                <p:oleObj name="Equation" r:id="rId3" imgW="67284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891" y="655102"/>
                        <a:ext cx="1687512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007044"/>
              </p:ext>
            </p:extLst>
          </p:nvPr>
        </p:nvGraphicFramePr>
        <p:xfrm>
          <a:off x="3495676" y="1032133"/>
          <a:ext cx="164306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5" name="Equation" r:id="rId5" imgW="634680" imgH="457200" progId="Equation.DSMT4">
                  <p:embed/>
                </p:oleObj>
              </mc:Choice>
              <mc:Fallback>
                <p:oleObj name="Equation" r:id="rId5" imgW="6346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6" y="1032133"/>
                        <a:ext cx="1643062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76200" y="2133600"/>
            <a:ext cx="228600" cy="2438400"/>
            <a:chOff x="3168" y="624"/>
            <a:chExt cx="144" cy="1488"/>
          </a:xfrm>
        </p:grpSpPr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2400" y="250057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-1(4)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914400" y="250057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+5(6)</a:t>
            </a:r>
          </a:p>
        </p:txBody>
      </p:sp>
      <p:grpSp>
        <p:nvGrpSpPr>
          <p:cNvPr id="29707" name="Group 11"/>
          <p:cNvGrpSpPr>
            <a:grpSpLocks/>
          </p:cNvGrpSpPr>
          <p:nvPr/>
        </p:nvGrpSpPr>
        <p:grpSpPr bwMode="auto">
          <a:xfrm flipH="1">
            <a:off x="4724400" y="2424370"/>
            <a:ext cx="228600" cy="2438400"/>
            <a:chOff x="3168" y="624"/>
            <a:chExt cx="144" cy="1488"/>
          </a:xfrm>
        </p:grpSpPr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895600" y="326257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5(-3)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10000" y="326257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+2(8)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" y="326257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5(4)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914400" y="326257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+2(6)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52400" y="410077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0(4)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914400" y="410077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+-4(6)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895600" y="410077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0(-3)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3733800" y="410077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+-4(8)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667000" y="250057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-1(-3)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3733800" y="250057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+5(8)</a:t>
            </a:r>
          </a:p>
        </p:txBody>
      </p:sp>
      <p:grpSp>
        <p:nvGrpSpPr>
          <p:cNvPr id="29721" name="Group 25"/>
          <p:cNvGrpSpPr>
            <a:grpSpLocks/>
          </p:cNvGrpSpPr>
          <p:nvPr/>
        </p:nvGrpSpPr>
        <p:grpSpPr bwMode="auto">
          <a:xfrm>
            <a:off x="5410200" y="2576770"/>
            <a:ext cx="228600" cy="1981200"/>
            <a:chOff x="3168" y="624"/>
            <a:chExt cx="144" cy="1488"/>
          </a:xfrm>
        </p:grpSpPr>
        <p:sp>
          <p:nvSpPr>
            <p:cNvPr id="29722" name="Line 26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5410200" y="2546608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-4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254660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+ 30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7162800" y="3232408"/>
            <a:ext cx="99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-15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7772400" y="323240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+ 16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5410200" y="3232408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20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943600" y="323240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+12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5410200" y="394837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5791200" y="394837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hlink"/>
                </a:solidFill>
              </a:rPr>
              <a:t>+ -24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7391400" y="394837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0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7696200" y="36576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+ -32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7315200" y="2546608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3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7620000" y="254660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FF33"/>
                </a:solidFill>
              </a:rPr>
              <a:t>+ 40</a:t>
            </a:r>
          </a:p>
        </p:txBody>
      </p:sp>
      <p:grpSp>
        <p:nvGrpSpPr>
          <p:cNvPr id="29737" name="Group 41"/>
          <p:cNvGrpSpPr>
            <a:grpSpLocks/>
          </p:cNvGrpSpPr>
          <p:nvPr/>
        </p:nvGrpSpPr>
        <p:grpSpPr bwMode="auto">
          <a:xfrm flipH="1">
            <a:off x="8686800" y="2576770"/>
            <a:ext cx="228600" cy="1981200"/>
            <a:chOff x="3168" y="624"/>
            <a:chExt cx="144" cy="1488"/>
          </a:xfrm>
        </p:grpSpPr>
        <p:sp>
          <p:nvSpPr>
            <p:cNvPr id="29738" name="Line 42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Line 43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Line 44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3354388" y="486277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26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4414838" y="559460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3354388" y="554857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3354388" y="626453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-24</a:t>
            </a:r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4414838" y="631057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-32</a:t>
            </a:r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4414838" y="490880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43</a:t>
            </a:r>
          </a:p>
        </p:txBody>
      </p:sp>
      <p:grpSp>
        <p:nvGrpSpPr>
          <p:cNvPr id="29747" name="Group 51"/>
          <p:cNvGrpSpPr>
            <a:grpSpLocks/>
          </p:cNvGrpSpPr>
          <p:nvPr/>
        </p:nvGrpSpPr>
        <p:grpSpPr bwMode="auto">
          <a:xfrm>
            <a:off x="3200400" y="4938970"/>
            <a:ext cx="228600" cy="1981200"/>
            <a:chOff x="3168" y="624"/>
            <a:chExt cx="144" cy="1488"/>
          </a:xfrm>
        </p:grpSpPr>
        <p:sp>
          <p:nvSpPr>
            <p:cNvPr id="29748" name="Line 52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9" name="Line 53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0" name="Line 54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51" name="Group 55"/>
          <p:cNvGrpSpPr>
            <a:grpSpLocks/>
          </p:cNvGrpSpPr>
          <p:nvPr/>
        </p:nvGrpSpPr>
        <p:grpSpPr bwMode="auto">
          <a:xfrm flipH="1">
            <a:off x="5029200" y="4938970"/>
            <a:ext cx="228600" cy="1981200"/>
            <a:chOff x="3168" y="624"/>
            <a:chExt cx="144" cy="1488"/>
          </a:xfrm>
        </p:grpSpPr>
        <p:sp>
          <p:nvSpPr>
            <p:cNvPr id="29752" name="Line 56"/>
            <p:cNvSpPr>
              <a:spLocks noChangeShapeType="1"/>
            </p:cNvSpPr>
            <p:nvPr/>
          </p:nvSpPr>
          <p:spPr bwMode="auto">
            <a:xfrm>
              <a:off x="3168" y="624"/>
              <a:ext cx="0" cy="14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3" name="Line 57"/>
            <p:cNvSpPr>
              <a:spLocks noChangeShapeType="1"/>
            </p:cNvSpPr>
            <p:nvPr/>
          </p:nvSpPr>
          <p:spPr bwMode="auto">
            <a:xfrm>
              <a:off x="3168" y="624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4" name="Line 58"/>
            <p:cNvSpPr>
              <a:spLocks noChangeShapeType="1"/>
            </p:cNvSpPr>
            <p:nvPr/>
          </p:nvSpPr>
          <p:spPr bwMode="auto">
            <a:xfrm>
              <a:off x="3168" y="2112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5029200" y="333877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utoUpdateAnimBg="0"/>
      <p:bldP spid="29706" grpId="0" autoUpdateAnimBg="0"/>
      <p:bldP spid="29711" grpId="0" autoUpdateAnimBg="0"/>
      <p:bldP spid="29712" grpId="0" autoUpdateAnimBg="0"/>
      <p:bldP spid="29713" grpId="0" autoUpdateAnimBg="0"/>
      <p:bldP spid="29714" grpId="0" autoUpdateAnimBg="0"/>
      <p:bldP spid="29715" grpId="0" autoUpdateAnimBg="0"/>
      <p:bldP spid="29716" grpId="0" autoUpdateAnimBg="0"/>
      <p:bldP spid="29717" grpId="0" autoUpdateAnimBg="0"/>
      <p:bldP spid="29718" grpId="0" autoUpdateAnimBg="0"/>
      <p:bldP spid="29719" grpId="0" autoUpdateAnimBg="0"/>
      <p:bldP spid="29720" grpId="0" autoUpdateAnimBg="0"/>
      <p:bldP spid="29725" grpId="0" autoUpdateAnimBg="0"/>
      <p:bldP spid="29726" grpId="0" autoUpdateAnimBg="0"/>
      <p:bldP spid="29727" grpId="0" autoUpdateAnimBg="0"/>
      <p:bldP spid="29728" grpId="0" autoUpdateAnimBg="0"/>
      <p:bldP spid="29729" grpId="0" autoUpdateAnimBg="0"/>
      <p:bldP spid="29730" grpId="0" autoUpdateAnimBg="0"/>
      <p:bldP spid="29731" grpId="0" autoUpdateAnimBg="0"/>
      <p:bldP spid="29732" grpId="0" autoUpdateAnimBg="0"/>
      <p:bldP spid="29733" grpId="0" autoUpdateAnimBg="0"/>
      <p:bldP spid="29734" grpId="0" autoUpdateAnimBg="0"/>
      <p:bldP spid="29735" grpId="0" autoUpdateAnimBg="0"/>
      <p:bldP spid="29736" grpId="0" autoUpdateAnimBg="0"/>
      <p:bldP spid="29741" grpId="0" autoUpdateAnimBg="0"/>
      <p:bldP spid="29742" grpId="0" autoUpdateAnimBg="0"/>
      <p:bldP spid="29743" grpId="0" autoUpdateAnimBg="0"/>
      <p:bldP spid="29744" grpId="0" autoUpdateAnimBg="0"/>
      <p:bldP spid="29745" grpId="0" autoUpdateAnimBg="0"/>
      <p:bldP spid="29746" grpId="0" autoUpdateAnimBg="0"/>
      <p:bldP spid="297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382000" cy="4525963"/>
              </a:xfrm>
            </p:spPr>
            <p:txBody>
              <a:bodyPr/>
              <a:lstStyle/>
              <a:p>
                <a:r>
                  <a:rPr lang="en-US" dirty="0" smtClean="0"/>
                  <a:t>If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,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, and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C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, evaluate each expression.</a:t>
                </a:r>
              </a:p>
              <a:p>
                <a:pPr marL="109728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(A + B)C</a:t>
                </a:r>
              </a:p>
              <a:p>
                <a:pPr marL="109728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AC + BC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3820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 Home Page (Standard)">
  <a:themeElements>
    <a:clrScheme name="Personal Home Page (Standard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ersonal Home Page (Standard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Standard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Office\Templates\Presentations\Personal Home Page (Standard).pot</Template>
  <TotalTime>1572</TotalTime>
  <Words>412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A.C.M.E. Secret Agent</vt:lpstr>
      <vt:lpstr>Arial</vt:lpstr>
      <vt:lpstr>Cambria Math</vt:lpstr>
      <vt:lpstr>Gyparody</vt:lpstr>
      <vt:lpstr>Times New Roman</vt:lpstr>
      <vt:lpstr>Wingdings</vt:lpstr>
      <vt:lpstr>Personal Home Page (Standard)</vt:lpstr>
      <vt:lpstr>Equation</vt:lpstr>
      <vt:lpstr>Warm-Up</vt:lpstr>
      <vt:lpstr>Table of Contents</vt:lpstr>
      <vt:lpstr>In order to multiply matrices...</vt:lpstr>
      <vt:lpstr>HOW TO MULTIPLY?</vt:lpstr>
      <vt:lpstr>Ex. 1</vt:lpstr>
      <vt:lpstr>Ex. 2</vt:lpstr>
      <vt:lpstr>Ex. 3</vt:lpstr>
      <vt:lpstr>Ex. 4</vt:lpstr>
      <vt:lpstr>Ex 5</vt:lpstr>
      <vt:lpstr> Ex 6</vt:lpstr>
      <vt:lpstr>Multiplying on your calculator</vt:lpstr>
      <vt:lpstr>Ticket out door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Determinants</dc:title>
  <dc:creator>name</dc:creator>
  <cp:lastModifiedBy>Susan Ryan</cp:lastModifiedBy>
  <cp:revision>47</cp:revision>
  <dcterms:created xsi:type="dcterms:W3CDTF">2001-10-13T15:57:50Z</dcterms:created>
  <dcterms:modified xsi:type="dcterms:W3CDTF">2015-10-08T16:42:37Z</dcterms:modified>
</cp:coreProperties>
</file>