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9" r:id="rId2"/>
    <p:sldId id="273" r:id="rId3"/>
    <p:sldId id="256" r:id="rId4"/>
    <p:sldId id="267" r:id="rId5"/>
    <p:sldId id="268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921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F83F8B-2B7F-4AB2-BCAB-3CE5A23BE1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D002B-BF61-40BF-A515-8CFBB3697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1E92E-FDF9-42F2-93DB-2073F6C6E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8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9427B-5283-4203-B364-7DC8F041C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3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31068-7A7F-482A-8754-818A19B65F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5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E9CD1-2CD3-4F2E-8D83-31E48D53C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8C6A4-E22C-42EE-935D-CD33D2C07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E9C73-7A64-4C0F-B0EA-9AFA6A763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3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93872-46F0-4B47-B9A4-7F94B72704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6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24AAF-5C9D-4EBE-9F8D-9890D09B5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5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44157-AB87-43EB-A9B3-BB2B3C7D4F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8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CBFBF43-A831-4FC8-824E-2EE13330EE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2743200"/>
          </a:xfrm>
        </p:spPr>
        <p:txBody>
          <a:bodyPr/>
          <a:lstStyle/>
          <a:p>
            <a:r>
              <a:rPr lang="en-US" dirty="0"/>
              <a:t>Graph the following functions</a:t>
            </a:r>
          </a:p>
          <a:p>
            <a:endParaRPr lang="en-US" dirty="0"/>
          </a:p>
          <a:p>
            <a:r>
              <a:rPr lang="en-US" dirty="0"/>
              <a:t>1.  y = 3 + 4 sin (4</a:t>
            </a:r>
            <a:r>
              <a:rPr lang="el-GR" dirty="0">
                <a:cs typeface="Arial" charset="0"/>
              </a:rPr>
              <a:t>θ</a:t>
            </a:r>
            <a:r>
              <a:rPr lang="en-US" dirty="0"/>
              <a:t> – </a:t>
            </a:r>
            <a:r>
              <a:rPr lang="el-GR" dirty="0">
                <a:cs typeface="Arial" charset="0"/>
              </a:rPr>
              <a:t>π</a:t>
            </a:r>
            <a:r>
              <a:rPr lang="en-US" dirty="0">
                <a:cs typeface="Arial" charset="0"/>
              </a:rPr>
              <a:t>)</a:t>
            </a:r>
          </a:p>
          <a:p>
            <a:r>
              <a:rPr lang="en-US" dirty="0"/>
              <a:t>2. y </a:t>
            </a:r>
            <a:r>
              <a:rPr lang="en-US"/>
              <a:t>= </a:t>
            </a:r>
            <a:r>
              <a:rPr lang="en-US" smtClean="0"/>
              <a:t>2 </a:t>
            </a:r>
            <a:r>
              <a:rPr lang="en-US" dirty="0"/>
              <a:t>cos (</a:t>
            </a:r>
            <a:r>
              <a:rPr lang="en-US" dirty="0" smtClean="0"/>
              <a:t>2/3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 </a:t>
            </a:r>
            <a:r>
              <a:rPr lang="en-US" dirty="0"/>
              <a:t>- 2</a:t>
            </a:r>
            <a:r>
              <a:rPr lang="el-GR" dirty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) - 1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Table of Contents</a:t>
            </a:r>
            <a:br>
              <a:rPr lang="en-US" sz="4000" dirty="0"/>
            </a:br>
            <a:r>
              <a:rPr lang="en-US" sz="4000" dirty="0" smtClean="0"/>
              <a:t>8.  Graphing Sec and </a:t>
            </a:r>
            <a:r>
              <a:rPr lang="en-US" sz="4000" dirty="0" err="1" smtClean="0"/>
              <a:t>Csc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Basic Trig Functions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Essential Question – How do you graph sec and csc functions?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Csc</a:t>
            </a:r>
            <a:r>
              <a:rPr lang="en-US" dirty="0"/>
              <a:t> functions</a:t>
            </a:r>
          </a:p>
        </p:txBody>
      </p:sp>
      <p:pic>
        <p:nvPicPr>
          <p:cNvPr id="21510" name="Picture 6" descr="47"/>
          <p:cNvPicPr preferRelativeResize="0"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3111282"/>
            <a:ext cx="5430222" cy="3540343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7193" y="1295400"/>
            <a:ext cx="887935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Csc</a:t>
            </a:r>
            <a:r>
              <a:rPr lang="en-US" sz="2400" dirty="0"/>
              <a:t> is the </a:t>
            </a:r>
            <a:r>
              <a:rPr lang="en-US" sz="2400" dirty="0" smtClean="0"/>
              <a:t>reciprocal </a:t>
            </a:r>
            <a:r>
              <a:rPr lang="en-US" sz="2400" dirty="0"/>
              <a:t>of sin.  </a:t>
            </a:r>
          </a:p>
          <a:p>
            <a:r>
              <a:rPr lang="en-US" sz="2400" dirty="0"/>
              <a:t>First, graph the sin function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Put an asymptote at each original y=0 value (3 of them)</a:t>
            </a:r>
            <a:endParaRPr lang="en-US" sz="2400" dirty="0"/>
          </a:p>
          <a:p>
            <a:r>
              <a:rPr lang="en-US" sz="2400" dirty="0"/>
              <a:t>Next, flip each section </a:t>
            </a:r>
            <a:r>
              <a:rPr lang="en-US" sz="2400" dirty="0" smtClean="0"/>
              <a:t>separate by the asymptotes upside </a:t>
            </a:r>
            <a:r>
              <a:rPr lang="en-US" sz="2400" dirty="0"/>
              <a:t>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 functions</a:t>
            </a:r>
          </a:p>
        </p:txBody>
      </p:sp>
      <p:pic>
        <p:nvPicPr>
          <p:cNvPr id="22532" name="Picture 4" descr="48"/>
          <p:cNvPicPr preferRelativeResize="0"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3124200"/>
            <a:ext cx="4813300" cy="3394075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52400" y="1143000"/>
            <a:ext cx="84930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Sec is </a:t>
            </a:r>
            <a:r>
              <a:rPr lang="en-US" sz="2400"/>
              <a:t>the </a:t>
            </a:r>
            <a:r>
              <a:rPr lang="en-US" sz="2400" smtClean="0"/>
              <a:t>reciprocal </a:t>
            </a:r>
            <a:r>
              <a:rPr lang="en-US" sz="2400" dirty="0"/>
              <a:t>of cos.</a:t>
            </a:r>
          </a:p>
          <a:p>
            <a:r>
              <a:rPr lang="en-US" sz="2400" dirty="0"/>
              <a:t>First, graph the </a:t>
            </a:r>
            <a:r>
              <a:rPr lang="en-US" sz="2400" dirty="0" err="1"/>
              <a:t>cos</a:t>
            </a:r>
            <a:r>
              <a:rPr lang="en-US" sz="2400" dirty="0"/>
              <a:t> function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Then put an asymptote at each original y=0 value (2 of them)</a:t>
            </a:r>
            <a:endParaRPr lang="en-US" sz="2400" dirty="0"/>
          </a:p>
          <a:p>
            <a:r>
              <a:rPr lang="en-US" sz="2400" dirty="0"/>
              <a:t>Next, flip each section </a:t>
            </a:r>
            <a:r>
              <a:rPr lang="en-US" sz="2400" dirty="0" smtClean="0"/>
              <a:t>separated by asymptotes upside </a:t>
            </a:r>
            <a:r>
              <a:rPr lang="en-US" sz="2400" dirty="0"/>
              <a:t>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y = 1 + csc 1/2 </a:t>
            </a:r>
            <a:r>
              <a:rPr lang="el-GR">
                <a:cs typeface="Arial" charset="0"/>
              </a:rPr>
              <a:t>θ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First,  graph 1 + sin(1/2</a:t>
            </a:r>
            <a:r>
              <a:rPr lang="el-GR">
                <a:cs typeface="Arial" charset="0"/>
              </a:rPr>
              <a:t>θ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Amplitude = 1</a:t>
            </a:r>
          </a:p>
          <a:p>
            <a:pPr>
              <a:lnSpc>
                <a:spcPct val="90000"/>
              </a:lnSpc>
            </a:pPr>
            <a:r>
              <a:rPr lang="en-US"/>
              <a:t>Period = 2</a:t>
            </a:r>
            <a:r>
              <a:rPr lang="el-GR">
                <a:cs typeface="Arial" charset="0"/>
              </a:rPr>
              <a:t>π</a:t>
            </a:r>
            <a:r>
              <a:rPr lang="en-US">
                <a:cs typeface="Arial" charset="0"/>
              </a:rPr>
              <a:t>/(1/2) = 4</a:t>
            </a:r>
            <a:r>
              <a:rPr lang="el-GR">
                <a:cs typeface="Arial" charset="0"/>
              </a:rPr>
              <a:t>π</a:t>
            </a:r>
            <a:endParaRPr lang="en-US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Intervals = 4</a:t>
            </a:r>
            <a:r>
              <a:rPr lang="el-GR">
                <a:cs typeface="Arial" charset="0"/>
              </a:rPr>
              <a:t>π</a:t>
            </a:r>
            <a:r>
              <a:rPr lang="en-US">
                <a:cs typeface="Arial" charset="0"/>
              </a:rPr>
              <a:t>/4 = </a:t>
            </a:r>
            <a:r>
              <a:rPr lang="el-GR">
                <a:cs typeface="Arial" charset="0"/>
              </a:rPr>
              <a:t>π</a:t>
            </a:r>
          </a:p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Vertical shift = 1</a:t>
            </a:r>
          </a:p>
          <a:p>
            <a:pPr>
              <a:lnSpc>
                <a:spcPct val="90000"/>
              </a:lnSpc>
            </a:pPr>
            <a:endParaRPr lang="en-US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Flip each section to make it csc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y = -2 + sec(</a:t>
            </a:r>
            <a:r>
              <a:rPr lang="el-GR">
                <a:cs typeface="Arial" charset="0"/>
              </a:rPr>
              <a:t>θ</a:t>
            </a:r>
            <a:r>
              <a:rPr lang="en-US"/>
              <a:t>-</a:t>
            </a:r>
            <a:r>
              <a:rPr lang="el-GR">
                <a:cs typeface="Arial" charset="0"/>
              </a:rPr>
              <a:t>π</a:t>
            </a:r>
            <a:r>
              <a:rPr lang="en-US"/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First,  graph -2 + cos(</a:t>
            </a:r>
            <a:r>
              <a:rPr lang="el-GR" sz="2800">
                <a:cs typeface="Arial" charset="0"/>
              </a:rPr>
              <a:t>θ</a:t>
            </a:r>
            <a:r>
              <a:rPr lang="en-US" sz="2800"/>
              <a:t>-</a:t>
            </a:r>
            <a:r>
              <a:rPr lang="el-GR" sz="2800">
                <a:cs typeface="Arial" charset="0"/>
              </a:rPr>
              <a:t>π</a:t>
            </a:r>
            <a:r>
              <a:rPr lang="en-US" sz="2800">
                <a:cs typeface="Arial" charset="0"/>
              </a:rPr>
              <a:t>)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Amplitude = 1</a:t>
            </a:r>
          </a:p>
          <a:p>
            <a:pPr>
              <a:lnSpc>
                <a:spcPct val="80000"/>
              </a:lnSpc>
            </a:pPr>
            <a:r>
              <a:rPr lang="en-US" sz="2800"/>
              <a:t>Period = 2</a:t>
            </a:r>
            <a:r>
              <a:rPr lang="el-GR" sz="2800">
                <a:cs typeface="Arial" charset="0"/>
              </a:rPr>
              <a:t>π</a:t>
            </a:r>
            <a:endParaRPr lang="en-US" sz="280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cs typeface="Arial" charset="0"/>
              </a:rPr>
              <a:t>Intervals = 2</a:t>
            </a:r>
            <a:r>
              <a:rPr lang="el-GR" sz="2800">
                <a:cs typeface="Arial" charset="0"/>
              </a:rPr>
              <a:t>π</a:t>
            </a:r>
            <a:r>
              <a:rPr lang="en-US" sz="2800">
                <a:cs typeface="Arial" charset="0"/>
              </a:rPr>
              <a:t>/4 = </a:t>
            </a:r>
            <a:r>
              <a:rPr lang="el-GR" sz="2800">
                <a:cs typeface="Arial" charset="0"/>
              </a:rPr>
              <a:t>π</a:t>
            </a:r>
            <a:r>
              <a:rPr lang="en-US" sz="2800">
                <a:cs typeface="Arial" charset="0"/>
              </a:rPr>
              <a:t>/2</a:t>
            </a:r>
            <a:endParaRPr lang="el-GR" sz="280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cs typeface="Arial" charset="0"/>
              </a:rPr>
              <a:t>Vertical shift = -2</a:t>
            </a:r>
          </a:p>
          <a:p>
            <a:pPr>
              <a:lnSpc>
                <a:spcPct val="80000"/>
              </a:lnSpc>
            </a:pPr>
            <a:r>
              <a:rPr lang="en-US" sz="2800">
                <a:cs typeface="Arial" charset="0"/>
              </a:rPr>
              <a:t>Horizontal shift = </a:t>
            </a:r>
            <a:r>
              <a:rPr lang="el-GR" sz="2800">
                <a:cs typeface="Arial" charset="0"/>
              </a:rPr>
              <a:t>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800"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80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cs typeface="Arial" charset="0"/>
              </a:rPr>
              <a:t>Flip each section to make it sec</a:t>
            </a:r>
            <a:endParaRPr lang="el-GR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771</TotalTime>
  <Words>233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Watermark</vt:lpstr>
      <vt:lpstr>Warm-up</vt:lpstr>
      <vt:lpstr>Table of Contents 8.  Graphing Sec and Csc</vt:lpstr>
      <vt:lpstr>Other Basic Trig Functions</vt:lpstr>
      <vt:lpstr>Csc functions</vt:lpstr>
      <vt:lpstr>Sec functions</vt:lpstr>
      <vt:lpstr>Graph y = 1 + csc 1/2 θ</vt:lpstr>
      <vt:lpstr>Graph y = -2 + sec(θ-π)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12.6 Binomial Distribution</dc:title>
  <dc:creator>meriam.freeman</dc:creator>
  <cp:lastModifiedBy>James Auld</cp:lastModifiedBy>
  <cp:revision>27</cp:revision>
  <dcterms:created xsi:type="dcterms:W3CDTF">2004-04-30T18:46:50Z</dcterms:created>
  <dcterms:modified xsi:type="dcterms:W3CDTF">2016-08-17T14:00:04Z</dcterms:modified>
</cp:coreProperties>
</file>