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485"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533401"/>
            <a:ext cx="10972800" cy="559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0B6FEF0-3C92-4CA4-B757-D9A8DF2AEB20}" type="slidenum">
              <a:rPr lang="en-US" altLang="en-US"/>
              <a:pPr/>
              <a:t>‹#›</a:t>
            </a:fld>
            <a:endParaRPr lang="en-US" altLang="en-US"/>
          </a:p>
        </p:txBody>
      </p:sp>
    </p:spTree>
    <p:extLst>
      <p:ext uri="{BB962C8B-B14F-4D97-AF65-F5344CB8AC3E}">
        <p14:creationId xmlns:p14="http://schemas.microsoft.com/office/powerpoint/2010/main" val="23109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3/8/2016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 id="2147483661"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12.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0.w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2.jpeg"/><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3.w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2.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16.  Law of  Sines and Cosines Applications</a:t>
            </a:r>
            <a:endParaRPr lang="en-US" dirty="0"/>
          </a:p>
        </p:txBody>
      </p:sp>
    </p:spTree>
    <p:extLst>
      <p:ext uri="{BB962C8B-B14F-4D97-AF65-F5344CB8AC3E}">
        <p14:creationId xmlns:p14="http://schemas.microsoft.com/office/powerpoint/2010/main" val="1409842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109539"/>
            <a:ext cx="8229600" cy="782637"/>
          </a:xfrm>
        </p:spPr>
        <p:txBody>
          <a:bodyPr/>
          <a:lstStyle/>
          <a:p>
            <a:pPr>
              <a:defRPr/>
            </a:pPr>
            <a:r>
              <a:rPr lang="en-US" sz="3600" b="1" dirty="0"/>
              <a:t>Example </a:t>
            </a:r>
          </a:p>
        </p:txBody>
      </p:sp>
      <p:sp>
        <p:nvSpPr>
          <p:cNvPr id="55299" name="Rectangle 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2" name="Group 12"/>
          <p:cNvGrpSpPr>
            <a:grpSpLocks/>
          </p:cNvGrpSpPr>
          <p:nvPr/>
        </p:nvGrpSpPr>
        <p:grpSpPr bwMode="auto">
          <a:xfrm>
            <a:off x="2047876" y="1060450"/>
            <a:ext cx="8094663" cy="1422400"/>
            <a:chOff x="402" y="788"/>
            <a:chExt cx="5099" cy="896"/>
          </a:xfrm>
        </p:grpSpPr>
        <p:sp>
          <p:nvSpPr>
            <p:cNvPr id="55311" name="Text Box 13"/>
            <p:cNvSpPr txBox="1">
              <a:spLocks noChangeArrowheads="1"/>
            </p:cNvSpPr>
            <p:nvPr/>
          </p:nvSpPr>
          <p:spPr bwMode="auto">
            <a:xfrm>
              <a:off x="402" y="788"/>
              <a:ext cx="5099" cy="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b="1" dirty="0">
                  <a:latin typeface="Arial" charset="0"/>
                </a:rPr>
                <a:t>A 46-foot telephone pole tilted at an angle of     from the vertical casts a shadow on the ground. Find the length of the shadow to the nearest foot when the angle of elevation to the sun is</a:t>
              </a:r>
            </a:p>
          </p:txBody>
        </p:sp>
        <p:pic>
          <p:nvPicPr>
            <p:cNvPr id="55312" name="Picture 14" descr="CH07-3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315" y="1458"/>
              <a:ext cx="33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13" name="Picture 15" descr="CH07-3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invGray">
            <a:xfrm>
              <a:off x="4564" y="845"/>
              <a:ext cx="18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6"/>
          <p:cNvGrpSpPr>
            <a:grpSpLocks/>
          </p:cNvGrpSpPr>
          <p:nvPr/>
        </p:nvGrpSpPr>
        <p:grpSpPr bwMode="auto">
          <a:xfrm>
            <a:off x="2133601" y="2838450"/>
            <a:ext cx="7923213" cy="660400"/>
            <a:chOff x="405" y="1709"/>
            <a:chExt cx="4991" cy="416"/>
          </a:xfrm>
        </p:grpSpPr>
        <p:sp>
          <p:nvSpPr>
            <p:cNvPr id="55307" name="Text Box 17"/>
            <p:cNvSpPr txBox="1">
              <a:spLocks noChangeArrowheads="1"/>
            </p:cNvSpPr>
            <p:nvPr/>
          </p:nvSpPr>
          <p:spPr bwMode="auto">
            <a:xfrm>
              <a:off x="405" y="1709"/>
              <a:ext cx="4991"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b="1">
                  <a:solidFill>
                    <a:schemeClr val="folHlink"/>
                  </a:solidFill>
                  <a:latin typeface="Arial" charset="0"/>
                </a:rPr>
                <a:t>Draw a diagram</a:t>
              </a:r>
              <a:r>
                <a:rPr lang="en-US">
                  <a:latin typeface="Arial" charset="0"/>
                </a:rPr>
                <a:t>  Draw                 Then find the</a:t>
              </a:r>
              <a:endParaRPr lang="en-US" i="1">
                <a:latin typeface="Arial" charset="0"/>
                <a:cs typeface="Arial" charset="0"/>
              </a:endParaRPr>
            </a:p>
          </p:txBody>
        </p:sp>
        <p:pic>
          <p:nvPicPr>
            <p:cNvPr id="55308" name="Picture 18" descr="CH07-335"/>
            <p:cNvPicPr>
              <a:picLocks noChangeAspect="1" noChangeArrowheads="1"/>
            </p:cNvPicPr>
            <p:nvPr/>
          </p:nvPicPr>
          <p:blipFill>
            <a:blip r:embed="rId4">
              <a:extLst>
                <a:ext uri="{28A0092B-C50C-407E-A947-70E740481C1C}">
                  <a14:useLocalDpi xmlns:a14="http://schemas.microsoft.com/office/drawing/2010/main" val="0"/>
                </a:ext>
              </a:extLst>
            </a:blip>
            <a:srcRect r="59792" b="-8804"/>
            <a:stretch>
              <a:fillRect/>
            </a:stretch>
          </p:blipFill>
          <p:spPr bwMode="invGray">
            <a:xfrm>
              <a:off x="4533" y="1759"/>
              <a:ext cx="77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9" name="Picture 19" descr="CH07-3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invGray">
            <a:xfrm>
              <a:off x="2504" y="1717"/>
              <a:ext cx="804"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10" name="Picture 20" descr="CH07-335"/>
            <p:cNvPicPr>
              <a:picLocks noChangeAspect="1" noChangeArrowheads="1"/>
            </p:cNvPicPr>
            <p:nvPr/>
          </p:nvPicPr>
          <p:blipFill>
            <a:blip r:embed="rId4">
              <a:extLst>
                <a:ext uri="{28A0092B-C50C-407E-A947-70E740481C1C}">
                  <a14:useLocalDpi xmlns:a14="http://schemas.microsoft.com/office/drawing/2010/main" val="0"/>
                </a:ext>
              </a:extLst>
            </a:blip>
            <a:srcRect l="38962"/>
            <a:stretch>
              <a:fillRect/>
            </a:stretch>
          </p:blipFill>
          <p:spPr bwMode="invGray">
            <a:xfrm>
              <a:off x="416" y="1966"/>
              <a:ext cx="1175"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3685" name="Picture 21" descr="C07-023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1425" y="3429001"/>
            <a:ext cx="3913188"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686" name="Picture 22" descr="CH07-337"/>
          <p:cNvPicPr>
            <a:picLocks noChangeAspect="1" noChangeArrowheads="1"/>
          </p:cNvPicPr>
          <p:nvPr/>
        </p:nvPicPr>
        <p:blipFill>
          <a:blip r:embed="rId7">
            <a:extLst>
              <a:ext uri="{28A0092B-C50C-407E-A947-70E740481C1C}">
                <a14:useLocalDpi xmlns:a14="http://schemas.microsoft.com/office/drawing/2010/main" val="0"/>
              </a:ext>
            </a:extLst>
          </a:blip>
          <a:srcRect r="1036" b="-2516"/>
          <a:stretch>
            <a:fillRect/>
          </a:stretch>
        </p:blipFill>
        <p:spPr bwMode="invGray">
          <a:xfrm>
            <a:off x="1844675" y="6351588"/>
            <a:ext cx="5456238"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23"/>
          <p:cNvGrpSpPr>
            <a:grpSpLocks/>
          </p:cNvGrpSpPr>
          <p:nvPr/>
        </p:nvGrpSpPr>
        <p:grpSpPr bwMode="auto">
          <a:xfrm>
            <a:off x="1863725" y="5718175"/>
            <a:ext cx="3060700" cy="344488"/>
            <a:chOff x="473" y="842"/>
            <a:chExt cx="1928" cy="217"/>
          </a:xfrm>
        </p:grpSpPr>
        <p:pic>
          <p:nvPicPr>
            <p:cNvPr id="55305" name="Picture 24" descr="CH07-336"/>
            <p:cNvPicPr>
              <a:picLocks noChangeAspect="1" noChangeArrowheads="1"/>
            </p:cNvPicPr>
            <p:nvPr/>
          </p:nvPicPr>
          <p:blipFill>
            <a:blip r:embed="rId8">
              <a:extLst>
                <a:ext uri="{28A0092B-C50C-407E-A947-70E740481C1C}">
                  <a14:useLocalDpi xmlns:a14="http://schemas.microsoft.com/office/drawing/2010/main" val="0"/>
                </a:ext>
              </a:extLst>
            </a:blip>
            <a:srcRect l="39082" t="-15094"/>
            <a:stretch>
              <a:fillRect/>
            </a:stretch>
          </p:blipFill>
          <p:spPr bwMode="invGray">
            <a:xfrm>
              <a:off x="1232" y="842"/>
              <a:ext cx="1169"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6" name="Picture 25" descr="CH07-338"/>
            <p:cNvPicPr>
              <a:picLocks noChangeAspect="1" noChangeArrowheads="1"/>
            </p:cNvPicPr>
            <p:nvPr/>
          </p:nvPicPr>
          <p:blipFill>
            <a:blip r:embed="rId9">
              <a:extLst>
                <a:ext uri="{28A0092B-C50C-407E-A947-70E740481C1C}">
                  <a14:useLocalDpi xmlns:a14="http://schemas.microsoft.com/office/drawing/2010/main" val="0"/>
                </a:ext>
              </a:extLst>
            </a:blip>
            <a:srcRect r="60779"/>
            <a:stretch>
              <a:fillRect/>
            </a:stretch>
          </p:blipFill>
          <p:spPr bwMode="invGray">
            <a:xfrm>
              <a:off x="473" y="873"/>
              <a:ext cx="755"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4791646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113685"/>
                                        </p:tgtEl>
                                        <p:attrNameLst>
                                          <p:attrName>style.visibility</p:attrName>
                                        </p:attrNameLst>
                                      </p:cBhvr>
                                      <p:to>
                                        <p:strVal val="visible"/>
                                      </p:to>
                                    </p:set>
                                    <p:animEffect transition="in" filter="wipe(left)">
                                      <p:cBhvr>
                                        <p:cTn id="16" dur="500"/>
                                        <p:tgtEl>
                                          <p:spTgt spid="113685"/>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13686"/>
                                        </p:tgtEl>
                                        <p:attrNameLst>
                                          <p:attrName>style.visibility</p:attrName>
                                        </p:attrNameLst>
                                      </p:cBhvr>
                                      <p:to>
                                        <p:strVal val="visible"/>
                                      </p:to>
                                    </p:set>
                                    <p:animEffect transition="in" filter="wipe(left)">
                                      <p:cBhvr>
                                        <p:cTn id="25" dur="500"/>
                                        <p:tgtEl>
                                          <p:spTgt spid="113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81200" y="65089"/>
            <a:ext cx="8229600" cy="904875"/>
          </a:xfrm>
        </p:spPr>
        <p:txBody>
          <a:bodyPr/>
          <a:lstStyle/>
          <a:p>
            <a:pPr>
              <a:defRPr/>
            </a:pPr>
            <a:r>
              <a:rPr lang="en-US" sz="3600" b="1" dirty="0"/>
              <a:t>Example  </a:t>
            </a:r>
            <a:r>
              <a:rPr lang="en-US" sz="3600" b="1" dirty="0" err="1"/>
              <a:t>cont</a:t>
            </a:r>
            <a:endParaRPr lang="en-US" sz="3600" b="1" dirty="0"/>
          </a:p>
        </p:txBody>
      </p:sp>
      <p:sp>
        <p:nvSpPr>
          <p:cNvPr id="56323" name="Rectangle 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15723" name="Text Box 11"/>
          <p:cNvSpPr txBox="1">
            <a:spLocks noChangeArrowheads="1"/>
          </p:cNvSpPr>
          <p:nvPr/>
        </p:nvSpPr>
        <p:spPr bwMode="auto">
          <a:xfrm>
            <a:off x="5749926" y="4421189"/>
            <a:ext cx="388461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tabLst>
                <a:tab pos="346075" algn="l"/>
              </a:tabLst>
              <a:defRPr sz="2400">
                <a:solidFill>
                  <a:schemeClr val="tx1"/>
                </a:solidFill>
                <a:latin typeface="Times" charset="0"/>
              </a:defRPr>
            </a:lvl1pPr>
            <a:lvl2pPr marL="742950" indent="-285750">
              <a:tabLst>
                <a:tab pos="346075" algn="l"/>
              </a:tabLst>
              <a:defRPr sz="2400">
                <a:solidFill>
                  <a:schemeClr val="tx1"/>
                </a:solidFill>
                <a:latin typeface="Times" charset="0"/>
              </a:defRPr>
            </a:lvl2pPr>
            <a:lvl3pPr marL="1143000" indent="-228600">
              <a:tabLst>
                <a:tab pos="346075" algn="l"/>
              </a:tabLst>
              <a:defRPr sz="2400">
                <a:solidFill>
                  <a:schemeClr val="tx1"/>
                </a:solidFill>
                <a:latin typeface="Times" charset="0"/>
              </a:defRPr>
            </a:lvl3pPr>
            <a:lvl4pPr marL="1600200" indent="-228600">
              <a:tabLst>
                <a:tab pos="346075" algn="l"/>
              </a:tabLst>
              <a:defRPr sz="2400">
                <a:solidFill>
                  <a:schemeClr val="tx1"/>
                </a:solidFill>
                <a:latin typeface="Times" charset="0"/>
              </a:defRPr>
            </a:lvl4pPr>
            <a:lvl5pPr marL="2057400" indent="-228600">
              <a:tabLst>
                <a:tab pos="346075" algn="l"/>
              </a:tabLst>
              <a:defRPr sz="2400">
                <a:solidFill>
                  <a:schemeClr val="tx1"/>
                </a:solidFill>
                <a:latin typeface="Times" charset="0"/>
              </a:defRPr>
            </a:lvl5pPr>
            <a:lvl6pPr marL="2514600" indent="-228600" eaLnBrk="0" fontAlgn="base" hangingPunct="0">
              <a:spcBef>
                <a:spcPct val="0"/>
              </a:spcBef>
              <a:spcAft>
                <a:spcPct val="0"/>
              </a:spcAft>
              <a:tabLst>
                <a:tab pos="346075" algn="l"/>
              </a:tabLst>
              <a:defRPr sz="2400">
                <a:solidFill>
                  <a:schemeClr val="tx1"/>
                </a:solidFill>
                <a:latin typeface="Times" charset="0"/>
              </a:defRPr>
            </a:lvl6pPr>
            <a:lvl7pPr marL="2971800" indent="-228600" eaLnBrk="0" fontAlgn="base" hangingPunct="0">
              <a:spcBef>
                <a:spcPct val="0"/>
              </a:spcBef>
              <a:spcAft>
                <a:spcPct val="0"/>
              </a:spcAft>
              <a:tabLst>
                <a:tab pos="346075" algn="l"/>
              </a:tabLst>
              <a:defRPr sz="2400">
                <a:solidFill>
                  <a:schemeClr val="tx1"/>
                </a:solidFill>
                <a:latin typeface="Times" charset="0"/>
              </a:defRPr>
            </a:lvl7pPr>
            <a:lvl8pPr marL="3429000" indent="-228600" eaLnBrk="0" fontAlgn="base" hangingPunct="0">
              <a:spcBef>
                <a:spcPct val="0"/>
              </a:spcBef>
              <a:spcAft>
                <a:spcPct val="0"/>
              </a:spcAft>
              <a:tabLst>
                <a:tab pos="346075" algn="l"/>
              </a:tabLst>
              <a:defRPr sz="2400">
                <a:solidFill>
                  <a:schemeClr val="tx1"/>
                </a:solidFill>
                <a:latin typeface="Times" charset="0"/>
              </a:defRPr>
            </a:lvl8pPr>
            <a:lvl9pPr marL="3886200" indent="-228600" eaLnBrk="0" fontAlgn="base" hangingPunct="0">
              <a:spcBef>
                <a:spcPct val="0"/>
              </a:spcBef>
              <a:spcAft>
                <a:spcPct val="0"/>
              </a:spcAft>
              <a:tabLst>
                <a:tab pos="346075" algn="l"/>
              </a:tabLs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a:latin typeface="Arial" charset="0"/>
              </a:rPr>
              <a:t>Cross products</a:t>
            </a:r>
          </a:p>
        </p:txBody>
      </p:sp>
      <p:sp>
        <p:nvSpPr>
          <p:cNvPr id="115724" name="Text Box 12"/>
          <p:cNvSpPr txBox="1">
            <a:spLocks noChangeArrowheads="1"/>
          </p:cNvSpPr>
          <p:nvPr/>
        </p:nvSpPr>
        <p:spPr bwMode="auto">
          <a:xfrm>
            <a:off x="5749925" y="5900739"/>
            <a:ext cx="4191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a:latin typeface="Arial" charset="0"/>
              </a:rPr>
              <a:t>Use a calculator.</a:t>
            </a:r>
            <a:endParaRPr lang="en-US" i="1">
              <a:latin typeface="Arial" charset="0"/>
            </a:endParaRPr>
          </a:p>
        </p:txBody>
      </p:sp>
      <p:sp>
        <p:nvSpPr>
          <p:cNvPr id="115725" name="Text Box 13"/>
          <p:cNvSpPr txBox="1">
            <a:spLocks noChangeArrowheads="1"/>
          </p:cNvSpPr>
          <p:nvPr/>
        </p:nvSpPr>
        <p:spPr bwMode="auto">
          <a:xfrm>
            <a:off x="5749926" y="2605089"/>
            <a:ext cx="388461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a:latin typeface="Arial" charset="0"/>
              </a:rPr>
              <a:t>Law of Sines</a:t>
            </a:r>
            <a:endParaRPr lang="en-US" i="1">
              <a:latin typeface="Arial" charset="0"/>
              <a:cs typeface="Arial" charset="0"/>
            </a:endParaRPr>
          </a:p>
        </p:txBody>
      </p:sp>
      <p:sp>
        <p:nvSpPr>
          <p:cNvPr id="115726" name="Text Box 14"/>
          <p:cNvSpPr txBox="1">
            <a:spLocks noChangeArrowheads="1"/>
          </p:cNvSpPr>
          <p:nvPr/>
        </p:nvSpPr>
        <p:spPr bwMode="auto">
          <a:xfrm>
            <a:off x="1909764" y="6437314"/>
            <a:ext cx="83724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376363" indent="-1376363">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b="1">
                <a:solidFill>
                  <a:srgbClr val="FFEB55"/>
                </a:solidFill>
                <a:latin typeface="Arial" charset="0"/>
              </a:rPr>
              <a:t>Answer:  </a:t>
            </a:r>
            <a:r>
              <a:rPr lang="en-US">
                <a:latin typeface="Arial" charset="0"/>
              </a:rPr>
              <a:t>The length of the shadow is about 75.9 feet.</a:t>
            </a:r>
          </a:p>
        </p:txBody>
      </p:sp>
      <p:grpSp>
        <p:nvGrpSpPr>
          <p:cNvPr id="2" name="Group 15"/>
          <p:cNvGrpSpPr>
            <a:grpSpLocks/>
          </p:cNvGrpSpPr>
          <p:nvPr/>
        </p:nvGrpSpPr>
        <p:grpSpPr bwMode="auto">
          <a:xfrm>
            <a:off x="5749926" y="5233989"/>
            <a:ext cx="3884613" cy="420687"/>
            <a:chOff x="2693" y="2570"/>
            <a:chExt cx="2447" cy="265"/>
          </a:xfrm>
        </p:grpSpPr>
        <p:sp>
          <p:nvSpPr>
            <p:cNvPr id="56343" name="Text Box 16"/>
            <p:cNvSpPr txBox="1">
              <a:spLocks noChangeArrowheads="1"/>
            </p:cNvSpPr>
            <p:nvPr/>
          </p:nvSpPr>
          <p:spPr bwMode="auto">
            <a:xfrm>
              <a:off x="2693" y="2570"/>
              <a:ext cx="2447"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a:latin typeface="Arial" charset="0"/>
                </a:rPr>
                <a:t>Divide each side by sin</a:t>
              </a:r>
              <a:endParaRPr lang="en-US" i="1">
                <a:latin typeface="Arial" charset="0"/>
              </a:endParaRPr>
            </a:p>
          </p:txBody>
        </p:sp>
        <p:pic>
          <p:nvPicPr>
            <p:cNvPr id="56344" name="Picture 17" descr="CH07-3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4776" y="2620"/>
              <a:ext cx="33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5730" name="Picture 18" descr="CH07-3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invGray">
          <a:xfrm>
            <a:off x="2289175" y="2492376"/>
            <a:ext cx="30559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731" name="Picture 19" descr="CH07-3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invGray">
          <a:xfrm>
            <a:off x="2682875" y="3475039"/>
            <a:ext cx="23050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732" name="Picture 20" descr="CH07-3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invGray">
          <a:xfrm>
            <a:off x="2289175" y="4500563"/>
            <a:ext cx="3189288"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733" name="Picture 21" descr="CH07-3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invGray">
          <a:xfrm>
            <a:off x="2228851" y="5094289"/>
            <a:ext cx="2309813"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734" name="Picture 22" descr="CH07-34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invGray">
          <a:xfrm>
            <a:off x="3079750" y="5981701"/>
            <a:ext cx="14668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4"/>
          <p:cNvGrpSpPr>
            <a:grpSpLocks/>
          </p:cNvGrpSpPr>
          <p:nvPr/>
        </p:nvGrpSpPr>
        <p:grpSpPr bwMode="auto">
          <a:xfrm>
            <a:off x="5788026" y="3567114"/>
            <a:ext cx="4570413" cy="604837"/>
            <a:chOff x="2686" y="1520"/>
            <a:chExt cx="2879" cy="381"/>
          </a:xfrm>
        </p:grpSpPr>
        <p:pic>
          <p:nvPicPr>
            <p:cNvPr id="56339" name="Picture 25" descr="CH07-345"/>
            <p:cNvPicPr>
              <a:picLocks noChangeAspect="1" noChangeArrowheads="1"/>
            </p:cNvPicPr>
            <p:nvPr/>
          </p:nvPicPr>
          <p:blipFill>
            <a:blip r:embed="rId8">
              <a:extLst>
                <a:ext uri="{28A0092B-C50C-407E-A947-70E740481C1C}">
                  <a14:useLocalDpi xmlns:a14="http://schemas.microsoft.com/office/drawing/2010/main" val="0"/>
                </a:ext>
              </a:extLst>
            </a:blip>
            <a:srcRect l="79417"/>
            <a:stretch>
              <a:fillRect/>
            </a:stretch>
          </p:blipFill>
          <p:spPr bwMode="invGray">
            <a:xfrm>
              <a:off x="2686" y="1715"/>
              <a:ext cx="721"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6340" name="Group 26"/>
            <p:cNvGrpSpPr>
              <a:grpSpLocks/>
            </p:cNvGrpSpPr>
            <p:nvPr/>
          </p:nvGrpSpPr>
          <p:grpSpPr bwMode="auto">
            <a:xfrm>
              <a:off x="2735" y="1520"/>
              <a:ext cx="2830" cy="236"/>
              <a:chOff x="2735" y="1520"/>
              <a:chExt cx="2830" cy="236"/>
            </a:xfrm>
          </p:grpSpPr>
          <p:pic>
            <p:nvPicPr>
              <p:cNvPr id="56341" name="Picture 27" descr="CH07-345"/>
              <p:cNvPicPr>
                <a:picLocks noChangeAspect="1" noChangeArrowheads="1"/>
              </p:cNvPicPr>
              <p:nvPr/>
            </p:nvPicPr>
            <p:blipFill>
              <a:blip r:embed="rId8">
                <a:extLst>
                  <a:ext uri="{28A0092B-C50C-407E-A947-70E740481C1C}">
                    <a14:useLocalDpi xmlns:a14="http://schemas.microsoft.com/office/drawing/2010/main" val="0"/>
                  </a:ext>
                </a:extLst>
              </a:blip>
              <a:srcRect r="66171" b="-26344"/>
              <a:stretch>
                <a:fillRect/>
              </a:stretch>
            </p:blipFill>
            <p:spPr bwMode="invGray">
              <a:xfrm>
                <a:off x="2735" y="1521"/>
                <a:ext cx="1185"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2" name="Picture 28" descr="CH07-345"/>
              <p:cNvPicPr>
                <a:picLocks noChangeAspect="1" noChangeArrowheads="1"/>
              </p:cNvPicPr>
              <p:nvPr/>
            </p:nvPicPr>
            <p:blipFill>
              <a:blip r:embed="rId8">
                <a:extLst>
                  <a:ext uri="{28A0092B-C50C-407E-A947-70E740481C1C}">
                    <a14:useLocalDpi xmlns:a14="http://schemas.microsoft.com/office/drawing/2010/main" val="0"/>
                  </a:ext>
                </a:extLst>
              </a:blip>
              <a:srcRect l="33800" r="20583" b="-26344"/>
              <a:stretch>
                <a:fillRect/>
              </a:stretch>
            </p:blipFill>
            <p:spPr bwMode="invGray">
              <a:xfrm>
                <a:off x="3967" y="1520"/>
                <a:ext cx="159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 name="Group 29"/>
          <p:cNvGrpSpPr>
            <a:grpSpLocks/>
          </p:cNvGrpSpPr>
          <p:nvPr/>
        </p:nvGrpSpPr>
        <p:grpSpPr bwMode="auto">
          <a:xfrm>
            <a:off x="2162176" y="622302"/>
            <a:ext cx="8094663" cy="1865313"/>
            <a:chOff x="402" y="1562"/>
            <a:chExt cx="5099" cy="1175"/>
          </a:xfrm>
        </p:grpSpPr>
        <p:sp>
          <p:nvSpPr>
            <p:cNvPr id="56336" name="Text Box 30"/>
            <p:cNvSpPr txBox="1">
              <a:spLocks noChangeArrowheads="1"/>
            </p:cNvSpPr>
            <p:nvPr/>
          </p:nvSpPr>
          <p:spPr bwMode="auto">
            <a:xfrm>
              <a:off x="402" y="1562"/>
              <a:ext cx="5099" cy="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120000"/>
                </a:lnSpc>
                <a:spcBef>
                  <a:spcPct val="20000"/>
                </a:spcBef>
                <a:spcAft>
                  <a:spcPct val="20000"/>
                </a:spcAft>
                <a:buClr>
                  <a:srgbClr val="FFFFFF"/>
                </a:buClr>
              </a:pPr>
              <a:r>
                <a:rPr lang="en-US">
                  <a:latin typeface="Arial" charset="0"/>
                </a:rPr>
                <a:t>Since you know the measures of two angles of the triangle,                                       and the length of a side opposite one of the angles                                         you can use the Law of Sines to find the length of the shadow.</a:t>
              </a:r>
            </a:p>
          </p:txBody>
        </p:sp>
        <p:pic>
          <p:nvPicPr>
            <p:cNvPr id="56337" name="Picture 31" descr="CH07-33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invGray">
            <a:xfrm>
              <a:off x="2791" y="2156"/>
              <a:ext cx="2021"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8" name="Picture 32" descr="CH07-3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invGray">
            <a:xfrm>
              <a:off x="1204" y="1956"/>
              <a:ext cx="1925"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3996113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5730"/>
                                        </p:tgtEl>
                                        <p:attrNameLst>
                                          <p:attrName>style.visibility</p:attrName>
                                        </p:attrNameLst>
                                      </p:cBhvr>
                                      <p:to>
                                        <p:strVal val="visible"/>
                                      </p:to>
                                    </p:set>
                                    <p:animEffect transition="in" filter="wipe(left)">
                                      <p:cBhvr>
                                        <p:cTn id="11" dur="500"/>
                                        <p:tgtEl>
                                          <p:spTgt spid="11573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5725"/>
                                        </p:tgtEl>
                                        <p:attrNameLst>
                                          <p:attrName>style.visibility</p:attrName>
                                        </p:attrNameLst>
                                      </p:cBhvr>
                                      <p:to>
                                        <p:strVal val="visible"/>
                                      </p:to>
                                    </p:set>
                                    <p:animEffect transition="in" filter="wipe(left)">
                                      <p:cBhvr>
                                        <p:cTn id="15" dur="500"/>
                                        <p:tgtEl>
                                          <p:spTgt spid="1157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15731"/>
                                        </p:tgtEl>
                                        <p:attrNameLst>
                                          <p:attrName>style.visibility</p:attrName>
                                        </p:attrNameLst>
                                      </p:cBhvr>
                                      <p:to>
                                        <p:strVal val="visible"/>
                                      </p:to>
                                    </p:set>
                                    <p:animEffect transition="in" filter="wipe(left)">
                                      <p:cBhvr>
                                        <p:cTn id="20" dur="500"/>
                                        <p:tgtEl>
                                          <p:spTgt spid="115731"/>
                                        </p:tgtEl>
                                      </p:cBhvr>
                                    </p:animEffect>
                                  </p:childTnLst>
                                </p:cTn>
                              </p:par>
                            </p:childTnLst>
                          </p:cTn>
                        </p:par>
                        <p:par>
                          <p:cTn id="21" fill="hold" nodeType="afterGroup">
                            <p:stCondLst>
                              <p:cond delay="500"/>
                            </p:stCondLst>
                            <p:childTnLst>
                              <p:par>
                                <p:cTn id="22" presetID="22" presetClass="entr" presetSubtype="8"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15732"/>
                                        </p:tgtEl>
                                        <p:attrNameLst>
                                          <p:attrName>style.visibility</p:attrName>
                                        </p:attrNameLst>
                                      </p:cBhvr>
                                      <p:to>
                                        <p:strVal val="visible"/>
                                      </p:to>
                                    </p:set>
                                    <p:animEffect transition="in" filter="wipe(left)">
                                      <p:cBhvr>
                                        <p:cTn id="29" dur="500"/>
                                        <p:tgtEl>
                                          <p:spTgt spid="115732"/>
                                        </p:tgtEl>
                                      </p:cBhvr>
                                    </p:animEffect>
                                  </p:childTnLst>
                                </p:cTn>
                              </p:par>
                            </p:childTnLst>
                          </p:cTn>
                        </p:par>
                        <p:par>
                          <p:cTn id="30" fill="hold" nodeType="afterGroup">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15723"/>
                                        </p:tgtEl>
                                        <p:attrNameLst>
                                          <p:attrName>style.visibility</p:attrName>
                                        </p:attrNameLst>
                                      </p:cBhvr>
                                      <p:to>
                                        <p:strVal val="visible"/>
                                      </p:to>
                                    </p:set>
                                    <p:animEffect transition="in" filter="wipe(left)">
                                      <p:cBhvr>
                                        <p:cTn id="33" dur="500"/>
                                        <p:tgtEl>
                                          <p:spTgt spid="11572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115733"/>
                                        </p:tgtEl>
                                        <p:attrNameLst>
                                          <p:attrName>style.visibility</p:attrName>
                                        </p:attrNameLst>
                                      </p:cBhvr>
                                      <p:to>
                                        <p:strVal val="visible"/>
                                      </p:to>
                                    </p:set>
                                    <p:animEffect transition="in" filter="wipe(left)">
                                      <p:cBhvr>
                                        <p:cTn id="38" dur="500"/>
                                        <p:tgtEl>
                                          <p:spTgt spid="115733"/>
                                        </p:tgtEl>
                                      </p:cBhvr>
                                    </p:animEffect>
                                  </p:childTnLst>
                                </p:cTn>
                              </p:par>
                            </p:childTnLst>
                          </p:cTn>
                        </p:par>
                        <p:par>
                          <p:cTn id="39" fill="hold" nodeType="afterGroup">
                            <p:stCondLst>
                              <p:cond delay="500"/>
                            </p:stCondLst>
                            <p:childTnLst>
                              <p:par>
                                <p:cTn id="40" presetID="22" presetClass="entr" presetSubtype="8"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15734"/>
                                        </p:tgtEl>
                                        <p:attrNameLst>
                                          <p:attrName>style.visibility</p:attrName>
                                        </p:attrNameLst>
                                      </p:cBhvr>
                                      <p:to>
                                        <p:strVal val="visible"/>
                                      </p:to>
                                    </p:set>
                                    <p:animEffect transition="in" filter="wipe(left)">
                                      <p:cBhvr>
                                        <p:cTn id="47" dur="500"/>
                                        <p:tgtEl>
                                          <p:spTgt spid="115734"/>
                                        </p:tgtEl>
                                      </p:cBhvr>
                                    </p:animEffect>
                                  </p:childTnLst>
                                </p:cTn>
                              </p:par>
                            </p:childTnLst>
                          </p:cTn>
                        </p:par>
                        <p:par>
                          <p:cTn id="48" fill="hold" nodeType="afterGroup">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115724"/>
                                        </p:tgtEl>
                                        <p:attrNameLst>
                                          <p:attrName>style.visibility</p:attrName>
                                        </p:attrNameLst>
                                      </p:cBhvr>
                                      <p:to>
                                        <p:strVal val="visible"/>
                                      </p:to>
                                    </p:set>
                                    <p:animEffect transition="in" filter="wipe(left)">
                                      <p:cBhvr>
                                        <p:cTn id="51" dur="500"/>
                                        <p:tgtEl>
                                          <p:spTgt spid="11572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15726"/>
                                        </p:tgtEl>
                                        <p:attrNameLst>
                                          <p:attrName>style.visibility</p:attrName>
                                        </p:attrNameLst>
                                      </p:cBhvr>
                                      <p:to>
                                        <p:strVal val="visible"/>
                                      </p:to>
                                    </p:set>
                                    <p:animEffect transition="in" filter="wipe(left)">
                                      <p:cBhvr>
                                        <p:cTn id="56" dur="500"/>
                                        <p:tgtEl>
                                          <p:spTgt spid="115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3" grpId="0" autoUpdateAnimBg="0"/>
      <p:bldP spid="115724" grpId="0" autoUpdateAnimBg="0"/>
      <p:bldP spid="115725" grpId="0" autoUpdateAnimBg="0"/>
      <p:bldP spid="11572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142876"/>
            <a:ext cx="8229600" cy="727075"/>
          </a:xfrm>
        </p:spPr>
        <p:txBody>
          <a:bodyPr/>
          <a:lstStyle/>
          <a:p>
            <a:pPr>
              <a:defRPr/>
            </a:pPr>
            <a:r>
              <a:rPr lang="en-US" sz="3600" b="1"/>
              <a:t>Example </a:t>
            </a:r>
          </a:p>
        </p:txBody>
      </p:sp>
      <p:sp>
        <p:nvSpPr>
          <p:cNvPr id="57347" name="Rectangle 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16748" name="Text Box 12"/>
          <p:cNvSpPr txBox="1">
            <a:spLocks noChangeArrowheads="1"/>
          </p:cNvSpPr>
          <p:nvPr/>
        </p:nvSpPr>
        <p:spPr bwMode="auto">
          <a:xfrm>
            <a:off x="2047876" y="1046164"/>
            <a:ext cx="8094663"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b="1" dirty="0">
                <a:latin typeface="Arial" charset="0"/>
              </a:rPr>
              <a:t>A 5-foot fishing pole is anchored to the edge of a dock. If the distance from the foot of the pole to the point where the fishing line meets the water is 45 feet and the angles given below are true, about how much fishing line that is cast out is above the surface of the water?</a:t>
            </a:r>
          </a:p>
        </p:txBody>
      </p:sp>
      <p:pic>
        <p:nvPicPr>
          <p:cNvPr id="116749" name="Picture 13" descr="C07-024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3226" y="3005139"/>
            <a:ext cx="6303963"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50" name="Text Box 14"/>
          <p:cNvSpPr txBox="1">
            <a:spLocks noChangeArrowheads="1"/>
          </p:cNvSpPr>
          <p:nvPr/>
        </p:nvSpPr>
        <p:spPr bwMode="auto">
          <a:xfrm>
            <a:off x="2155826" y="5827713"/>
            <a:ext cx="7972425"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376363" indent="-1376363">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eaLnBrk="1" hangingPunct="1">
              <a:lnSpc>
                <a:spcPct val="90000"/>
              </a:lnSpc>
              <a:spcBef>
                <a:spcPct val="20000"/>
              </a:spcBef>
              <a:spcAft>
                <a:spcPct val="20000"/>
              </a:spcAft>
              <a:buClr>
                <a:srgbClr val="FFFFFF"/>
              </a:buClr>
            </a:pPr>
            <a:r>
              <a:rPr lang="en-US" b="1">
                <a:solidFill>
                  <a:srgbClr val="FFEB55"/>
                </a:solidFill>
                <a:latin typeface="Arial" charset="0"/>
              </a:rPr>
              <a:t>Answer:  </a:t>
            </a:r>
            <a:r>
              <a:rPr lang="en-US">
                <a:latin typeface="Arial" charset="0"/>
              </a:rPr>
              <a:t>About 42 feet of the fishing line that is cast out is above the surface of the water.</a:t>
            </a:r>
          </a:p>
        </p:txBody>
      </p:sp>
    </p:spTree>
    <p:extLst>
      <p:ext uri="{BB962C8B-B14F-4D97-AF65-F5344CB8AC3E}">
        <p14:creationId xmlns:p14="http://schemas.microsoft.com/office/powerpoint/2010/main" val="292103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6748"/>
                                        </p:tgtEl>
                                        <p:attrNameLst>
                                          <p:attrName>style.visibility</p:attrName>
                                        </p:attrNameLst>
                                      </p:cBhvr>
                                      <p:to>
                                        <p:strVal val="visible"/>
                                      </p:to>
                                    </p:set>
                                    <p:animEffect transition="in" filter="wipe(left)">
                                      <p:cBhvr>
                                        <p:cTn id="7" dur="500"/>
                                        <p:tgtEl>
                                          <p:spTgt spid="116748"/>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6749"/>
                                        </p:tgtEl>
                                        <p:attrNameLst>
                                          <p:attrName>style.visibility</p:attrName>
                                        </p:attrNameLst>
                                      </p:cBhvr>
                                      <p:to>
                                        <p:strVal val="visible"/>
                                      </p:to>
                                    </p:set>
                                    <p:animEffect transition="in" filter="wipe(left)">
                                      <p:cBhvr>
                                        <p:cTn id="11" dur="500"/>
                                        <p:tgtEl>
                                          <p:spTgt spid="1167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6750"/>
                                        </p:tgtEl>
                                        <p:attrNameLst>
                                          <p:attrName>style.visibility</p:attrName>
                                        </p:attrNameLst>
                                      </p:cBhvr>
                                      <p:to>
                                        <p:strVal val="visible"/>
                                      </p:to>
                                    </p:set>
                                    <p:animEffect transition="in" filter="wipe(left)">
                                      <p:cBhvr>
                                        <p:cTn id="16" dur="500"/>
                                        <p:tgtEl>
                                          <p:spTgt spid="116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8" grpId="0"/>
      <p:bldP spid="11675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US" smtClean="0"/>
              <a:t>Wing Span</a:t>
            </a:r>
          </a:p>
        </p:txBody>
      </p:sp>
      <p:sp>
        <p:nvSpPr>
          <p:cNvPr id="33796" name="Rectangle 3"/>
          <p:cNvSpPr>
            <a:spLocks noGrp="1" noChangeArrowheads="1"/>
          </p:cNvSpPr>
          <p:nvPr>
            <p:ph idx="1"/>
          </p:nvPr>
        </p:nvSpPr>
        <p:spPr>
          <a:xfrm>
            <a:off x="894732" y="2584504"/>
            <a:ext cx="9720073" cy="4023360"/>
          </a:xfrm>
        </p:spPr>
        <p:txBody>
          <a:bodyPr/>
          <a:lstStyle/>
          <a:p>
            <a:pPr eaLnBrk="1" hangingPunct="1"/>
            <a:r>
              <a:rPr lang="en-US" dirty="0" smtClean="0"/>
              <a:t>The leading edge of</a:t>
            </a:r>
            <a:br>
              <a:rPr lang="en-US" dirty="0" smtClean="0"/>
            </a:br>
            <a:r>
              <a:rPr lang="en-US" dirty="0" smtClean="0"/>
              <a:t>each wing of the</a:t>
            </a:r>
            <a:br>
              <a:rPr lang="en-US" dirty="0" smtClean="0"/>
            </a:br>
            <a:r>
              <a:rPr lang="en-US" dirty="0" smtClean="0"/>
              <a:t>B-2 Stealth Bomber</a:t>
            </a:r>
            <a:br>
              <a:rPr lang="en-US" dirty="0" smtClean="0"/>
            </a:br>
            <a:r>
              <a:rPr lang="en-US" dirty="0" smtClean="0"/>
              <a:t>measures 105.6 feet</a:t>
            </a:r>
            <a:br>
              <a:rPr lang="en-US" dirty="0" smtClean="0"/>
            </a:br>
            <a:r>
              <a:rPr lang="en-US" dirty="0" smtClean="0"/>
              <a:t>in length.  The angle between the wing's leading edges is 109.05°.  What is the wing span (the distance from A to C)?</a:t>
            </a:r>
          </a:p>
        </p:txBody>
      </p:sp>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9672D68-C92D-4713-B957-915B36583DF8}" type="slidenum">
              <a:rPr lang="en-US" smtClean="0"/>
              <a:pPr/>
              <a:t>5</a:t>
            </a:fld>
            <a:endParaRPr lang="en-US" smtClean="0"/>
          </a:p>
        </p:txBody>
      </p:sp>
      <p:pic>
        <p:nvPicPr>
          <p:cNvPr id="33797" name="Picture 4" descr="tn00507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339014" y="1870076"/>
            <a:ext cx="2674937" cy="147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5"/>
          <p:cNvSpPr txBox="1">
            <a:spLocks noChangeArrowheads="1"/>
          </p:cNvSpPr>
          <p:nvPr/>
        </p:nvSpPr>
        <p:spPr bwMode="auto">
          <a:xfrm>
            <a:off x="9547226" y="3400426"/>
            <a:ext cx="695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A</a:t>
            </a:r>
          </a:p>
        </p:txBody>
      </p:sp>
      <p:sp>
        <p:nvSpPr>
          <p:cNvPr id="33799" name="Text Box 6"/>
          <p:cNvSpPr txBox="1">
            <a:spLocks noChangeArrowheads="1"/>
          </p:cNvSpPr>
          <p:nvPr/>
        </p:nvSpPr>
        <p:spPr bwMode="auto">
          <a:xfrm>
            <a:off x="7705725" y="1570038"/>
            <a:ext cx="592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C</a:t>
            </a:r>
          </a:p>
        </p:txBody>
      </p:sp>
      <p:sp>
        <p:nvSpPr>
          <p:cNvPr id="33800" name="Line 7"/>
          <p:cNvSpPr>
            <a:spLocks noChangeShapeType="1"/>
          </p:cNvSpPr>
          <p:nvPr/>
        </p:nvSpPr>
        <p:spPr bwMode="auto">
          <a:xfrm>
            <a:off x="8027989" y="1868488"/>
            <a:ext cx="1558925" cy="1454150"/>
          </a:xfrm>
          <a:prstGeom prst="line">
            <a:avLst/>
          </a:prstGeom>
          <a:noFill/>
          <a:ln w="19050">
            <a:solidFill>
              <a:srgbClr val="FF00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1" name="AutoShape 8"/>
          <p:cNvSpPr>
            <a:spLocks/>
          </p:cNvSpPr>
          <p:nvPr/>
        </p:nvSpPr>
        <p:spPr bwMode="auto">
          <a:xfrm rot="-4303126">
            <a:off x="8239125" y="2032000"/>
            <a:ext cx="255588" cy="2230438"/>
          </a:xfrm>
          <a:prstGeom prst="leftBrace">
            <a:avLst>
              <a:gd name="adj1" fmla="val 72722"/>
              <a:gd name="adj2" fmla="val 2878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2" name="Line 9"/>
          <p:cNvSpPr>
            <a:spLocks noChangeShapeType="1"/>
          </p:cNvSpPr>
          <p:nvPr/>
        </p:nvSpPr>
        <p:spPr bwMode="auto">
          <a:xfrm flipV="1">
            <a:off x="6894513" y="3155951"/>
            <a:ext cx="836612" cy="295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60133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914400" y="1600200"/>
            <a:ext cx="5486400" cy="453072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nSpc>
                <a:spcPct val="110000"/>
              </a:lnSpc>
              <a:buFont typeface="Wingdings" panose="05000000000000000000" pitchFamily="2" charset="2"/>
              <a:buNone/>
            </a:pPr>
            <a:r>
              <a:rPr lang="en-US" altLang="en-US" smtClean="0"/>
              <a:t>The pitcher’s mound on a women’s softball field is 43 feet from home plate and the distance between the bases is 60 feet (The pitcher’s mound is not halfway between home plate and second base.) How far is the pitcher’s mound from first base?</a:t>
            </a:r>
            <a:endParaRPr lang="en-US" altLang="en-US" dirty="0" smtClean="0"/>
          </a:p>
        </p:txBody>
      </p:sp>
    </p:spTree>
    <p:extLst>
      <p:ext uri="{BB962C8B-B14F-4D97-AF65-F5344CB8AC3E}">
        <p14:creationId xmlns:p14="http://schemas.microsoft.com/office/powerpoint/2010/main" val="267468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274638"/>
            <a:ext cx="8229600" cy="5287962"/>
          </a:xfrm>
        </p:spPr>
        <p:txBody>
          <a:bodyPr/>
          <a:lstStyle/>
          <a:p>
            <a:pPr eaLnBrk="1" hangingPunct="1"/>
            <a:r>
              <a:rPr lang="en-US" altLang="en-US" sz="4000">
                <a:solidFill>
                  <a:srgbClr val="0000FF"/>
                </a:solidFill>
              </a:rPr>
              <a:t>Two ships leave a harbor at the same time, traveling on courses that have an angle of 140 degrees between them.  If the first ship travels at 26 miles per hour and the second ship travels at 34 miles per hour, how far apart are the two ships after 3 hours? </a:t>
            </a:r>
          </a:p>
        </p:txBody>
      </p:sp>
    </p:spTree>
    <p:custDataLst>
      <p:tags r:id="rId1"/>
    </p:custDataLst>
    <p:extLst>
      <p:ext uri="{BB962C8B-B14F-4D97-AF65-F5344CB8AC3E}">
        <p14:creationId xmlns:p14="http://schemas.microsoft.com/office/powerpoint/2010/main" val="1691593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p:cNvGrpSpPr>
          <p:nvPr/>
        </p:nvGrpSpPr>
        <p:grpSpPr bwMode="auto">
          <a:xfrm>
            <a:off x="2106614" y="1841501"/>
            <a:ext cx="7526337" cy="2373313"/>
            <a:chOff x="367" y="1153"/>
            <a:chExt cx="4741" cy="1495"/>
          </a:xfrm>
        </p:grpSpPr>
        <p:sp>
          <p:nvSpPr>
            <p:cNvPr id="18465" name="AutoShape 3"/>
            <p:cNvSpPr>
              <a:spLocks noChangeArrowheads="1"/>
            </p:cNvSpPr>
            <p:nvPr/>
          </p:nvSpPr>
          <p:spPr bwMode="auto">
            <a:xfrm>
              <a:off x="841" y="1450"/>
              <a:ext cx="3674" cy="934"/>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8466" name="Text Box 4"/>
            <p:cNvSpPr txBox="1">
              <a:spLocks noChangeArrowheads="1"/>
            </p:cNvSpPr>
            <p:nvPr/>
          </p:nvSpPr>
          <p:spPr bwMode="auto">
            <a:xfrm>
              <a:off x="510" y="1622"/>
              <a:ext cx="16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26mph*3hr = 78 miles</a:t>
              </a:r>
            </a:p>
          </p:txBody>
        </p:sp>
        <p:sp>
          <p:nvSpPr>
            <p:cNvPr id="18467" name="Text Box 5"/>
            <p:cNvSpPr txBox="1">
              <a:spLocks noChangeArrowheads="1"/>
            </p:cNvSpPr>
            <p:nvPr/>
          </p:nvSpPr>
          <p:spPr bwMode="auto">
            <a:xfrm>
              <a:off x="2430" y="1153"/>
              <a:ext cx="8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pic>
          <p:nvPicPr>
            <p:cNvPr id="18468" name="Picture 6" descr="ship"/>
            <p:cNvPicPr>
              <a:picLocks noChangeAspect="1" noChangeArrowheads="1"/>
            </p:cNvPicPr>
            <p:nvPr/>
          </p:nvPicPr>
          <p:blipFill>
            <a:blip r:embed="rId4">
              <a:clrChange>
                <a:clrFrom>
                  <a:srgbClr val="EBEBE9"/>
                </a:clrFrom>
                <a:clrTo>
                  <a:srgbClr val="EBEBE9">
                    <a:alpha val="0"/>
                  </a:srgbClr>
                </a:clrTo>
              </a:clrChange>
              <a:extLst>
                <a:ext uri="{28A0092B-C50C-407E-A947-70E740481C1C}">
                  <a14:useLocalDpi xmlns:a14="http://schemas.microsoft.com/office/drawing/2010/main" val="0"/>
                </a:ext>
              </a:extLst>
            </a:blip>
            <a:srcRect l="3323" r="2705" b="25714"/>
            <a:stretch>
              <a:fillRect/>
            </a:stretch>
          </p:blipFill>
          <p:spPr bwMode="auto">
            <a:xfrm>
              <a:off x="367" y="2139"/>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69" name="Picture 7" descr="ship"/>
            <p:cNvPicPr>
              <a:picLocks noChangeAspect="1" noChangeArrowheads="1"/>
            </p:cNvPicPr>
            <p:nvPr/>
          </p:nvPicPr>
          <p:blipFill>
            <a:blip r:embed="rId5">
              <a:clrChange>
                <a:clrFrom>
                  <a:srgbClr val="EBEBE9"/>
                </a:clrFrom>
                <a:clrTo>
                  <a:srgbClr val="EBEBE9">
                    <a:alpha val="0"/>
                  </a:srgbClr>
                </a:clrTo>
              </a:clrChange>
              <a:extLst>
                <a:ext uri="{28A0092B-C50C-407E-A947-70E740481C1C}">
                  <a14:useLocalDpi xmlns:a14="http://schemas.microsoft.com/office/drawing/2010/main" val="0"/>
                </a:ext>
              </a:extLst>
            </a:blip>
            <a:srcRect l="2705" r="3323" b="25714"/>
            <a:stretch>
              <a:fillRect/>
            </a:stretch>
          </p:blipFill>
          <p:spPr bwMode="auto">
            <a:xfrm>
              <a:off x="4310" y="2143"/>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70" name="Text Box 8"/>
            <p:cNvSpPr txBox="1">
              <a:spLocks noChangeArrowheads="1"/>
            </p:cNvSpPr>
            <p:nvPr/>
          </p:nvSpPr>
          <p:spPr bwMode="auto">
            <a:xfrm>
              <a:off x="417" y="247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1</a:t>
              </a:r>
            </a:p>
          </p:txBody>
        </p:sp>
        <p:sp>
          <p:nvSpPr>
            <p:cNvPr id="18471" name="Text Box 9"/>
            <p:cNvSpPr txBox="1">
              <a:spLocks noChangeArrowheads="1"/>
            </p:cNvSpPr>
            <p:nvPr/>
          </p:nvSpPr>
          <p:spPr bwMode="auto">
            <a:xfrm>
              <a:off x="4353" y="246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2</a:t>
              </a:r>
            </a:p>
          </p:txBody>
        </p:sp>
        <p:sp>
          <p:nvSpPr>
            <p:cNvPr id="18472" name="Text Box 10"/>
            <p:cNvSpPr txBox="1">
              <a:spLocks noChangeArrowheads="1"/>
            </p:cNvSpPr>
            <p:nvPr/>
          </p:nvSpPr>
          <p:spPr bwMode="auto">
            <a:xfrm>
              <a:off x="2477" y="1616"/>
              <a:ext cx="4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140°</a:t>
              </a:r>
            </a:p>
          </p:txBody>
        </p:sp>
        <p:sp>
          <p:nvSpPr>
            <p:cNvPr id="18473" name="Text Box 11"/>
            <p:cNvSpPr txBox="1">
              <a:spLocks noChangeArrowheads="1"/>
            </p:cNvSpPr>
            <p:nvPr/>
          </p:nvSpPr>
          <p:spPr bwMode="auto">
            <a:xfrm>
              <a:off x="3261" y="1619"/>
              <a:ext cx="1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34mph*3hr = 102 miles</a:t>
              </a:r>
            </a:p>
          </p:txBody>
        </p:sp>
        <p:sp>
          <p:nvSpPr>
            <p:cNvPr id="18474" name="Line 12"/>
            <p:cNvSpPr>
              <a:spLocks noChangeShapeType="1"/>
            </p:cNvSpPr>
            <p:nvPr/>
          </p:nvSpPr>
          <p:spPr bwMode="auto">
            <a:xfrm>
              <a:off x="847" y="2383"/>
              <a:ext cx="3655"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5" name="Text Box 13"/>
            <p:cNvSpPr txBox="1">
              <a:spLocks noChangeArrowheads="1"/>
            </p:cNvSpPr>
            <p:nvPr/>
          </p:nvSpPr>
          <p:spPr bwMode="auto">
            <a:xfrm>
              <a:off x="2535" y="2417"/>
              <a:ext cx="3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i="1">
                  <a:latin typeface="Comic Sans MS" panose="030F0702030302020204" pitchFamily="66" charset="0"/>
                </a:rPr>
                <a:t>x</a:t>
              </a:r>
            </a:p>
          </p:txBody>
        </p:sp>
      </p:grpSp>
      <p:sp>
        <p:nvSpPr>
          <p:cNvPr id="18435" name="Text Box 14"/>
          <p:cNvSpPr txBox="1">
            <a:spLocks noChangeArrowheads="1"/>
          </p:cNvSpPr>
          <p:nvPr/>
        </p:nvSpPr>
        <p:spPr bwMode="auto">
          <a:xfrm>
            <a:off x="8001000" y="6491288"/>
            <a:ext cx="2667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continued on next slide</a:t>
            </a:r>
          </a:p>
        </p:txBody>
      </p:sp>
      <p:sp>
        <p:nvSpPr>
          <p:cNvPr id="18436" name="Text Box 15"/>
          <p:cNvSpPr txBox="1">
            <a:spLocks noChangeArrowheads="1"/>
          </p:cNvSpPr>
          <p:nvPr/>
        </p:nvSpPr>
        <p:spPr bwMode="auto">
          <a:xfrm>
            <a:off x="1797051" y="315914"/>
            <a:ext cx="82391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2000">
                <a:solidFill>
                  <a:srgbClr val="0000FF"/>
                </a:solidFill>
                <a:latin typeface="Comic Sans MS" panose="030F0702030302020204" pitchFamily="66" charset="0"/>
              </a:rPr>
              <a:t>Two ships leave a harbor at the same time, traveling on courses that have an angle of 140 degrees between them.  If the first ship travels at 26 miles per hour and the second ship travels at 34 miles per hour, how far apart are the two ships after 3 hours?</a:t>
            </a:r>
          </a:p>
        </p:txBody>
      </p:sp>
      <p:sp>
        <p:nvSpPr>
          <p:cNvPr id="18437" name="Text Box 16"/>
          <p:cNvSpPr txBox="1">
            <a:spLocks noChangeArrowheads="1"/>
          </p:cNvSpPr>
          <p:nvPr/>
        </p:nvSpPr>
        <p:spPr bwMode="auto">
          <a:xfrm>
            <a:off x="5381626" y="1830388"/>
            <a:ext cx="1312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pic>
        <p:nvPicPr>
          <p:cNvPr id="18438" name="Picture 17" descr="ship"/>
          <p:cNvPicPr>
            <a:picLocks noChangeAspect="1" noChangeArrowheads="1"/>
          </p:cNvPicPr>
          <p:nvPr/>
        </p:nvPicPr>
        <p:blipFill>
          <a:blip r:embed="rId4">
            <a:clrChange>
              <a:clrFrom>
                <a:srgbClr val="EBEBE9"/>
              </a:clrFrom>
              <a:clrTo>
                <a:srgbClr val="EBEBE9">
                  <a:alpha val="0"/>
                </a:srgbClr>
              </a:clrTo>
            </a:clrChange>
            <a:extLst>
              <a:ext uri="{28A0092B-C50C-407E-A947-70E740481C1C}">
                <a14:useLocalDpi xmlns:a14="http://schemas.microsoft.com/office/drawing/2010/main" val="0"/>
              </a:ext>
            </a:extLst>
          </a:blip>
          <a:srcRect l="3323" r="2705" b="25714"/>
          <a:stretch>
            <a:fillRect/>
          </a:stretch>
        </p:blipFill>
        <p:spPr bwMode="auto">
          <a:xfrm>
            <a:off x="2106613" y="3395663"/>
            <a:ext cx="11557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8" descr="ship"/>
          <p:cNvPicPr>
            <a:picLocks noChangeAspect="1" noChangeArrowheads="1"/>
          </p:cNvPicPr>
          <p:nvPr/>
        </p:nvPicPr>
        <p:blipFill>
          <a:blip r:embed="rId5">
            <a:clrChange>
              <a:clrFrom>
                <a:srgbClr val="EBEBE9"/>
              </a:clrFrom>
              <a:clrTo>
                <a:srgbClr val="EBEBE9">
                  <a:alpha val="0"/>
                </a:srgbClr>
              </a:clrTo>
            </a:clrChange>
            <a:extLst>
              <a:ext uri="{28A0092B-C50C-407E-A947-70E740481C1C}">
                <a14:useLocalDpi xmlns:a14="http://schemas.microsoft.com/office/drawing/2010/main" val="0"/>
              </a:ext>
            </a:extLst>
          </a:blip>
          <a:srcRect l="2705" r="3323" b="25714"/>
          <a:stretch>
            <a:fillRect/>
          </a:stretch>
        </p:blipFill>
        <p:spPr bwMode="auto">
          <a:xfrm>
            <a:off x="8366125" y="3402013"/>
            <a:ext cx="11557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Text Box 19"/>
          <p:cNvSpPr txBox="1">
            <a:spLocks noChangeArrowheads="1"/>
          </p:cNvSpPr>
          <p:nvPr/>
        </p:nvSpPr>
        <p:spPr bwMode="auto">
          <a:xfrm>
            <a:off x="2185988" y="3929064"/>
            <a:ext cx="11985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1</a:t>
            </a:r>
          </a:p>
        </p:txBody>
      </p:sp>
      <p:sp>
        <p:nvSpPr>
          <p:cNvPr id="18441" name="Text Box 20"/>
          <p:cNvSpPr txBox="1">
            <a:spLocks noChangeArrowheads="1"/>
          </p:cNvSpPr>
          <p:nvPr/>
        </p:nvSpPr>
        <p:spPr bwMode="auto">
          <a:xfrm>
            <a:off x="8434388" y="3913189"/>
            <a:ext cx="11985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2</a:t>
            </a:r>
          </a:p>
        </p:txBody>
      </p:sp>
      <p:sp>
        <p:nvSpPr>
          <p:cNvPr id="18442" name="Arc 21"/>
          <p:cNvSpPr>
            <a:spLocks/>
          </p:cNvSpPr>
          <p:nvPr/>
        </p:nvSpPr>
        <p:spPr bwMode="auto">
          <a:xfrm rot="8868138">
            <a:off x="5508626" y="2314575"/>
            <a:ext cx="569913" cy="357188"/>
          </a:xfrm>
          <a:custGeom>
            <a:avLst/>
            <a:gdLst>
              <a:gd name="T0" fmla="*/ 0 w 26633"/>
              <a:gd name="T1" fmla="*/ 162702 h 21600"/>
              <a:gd name="T2" fmla="*/ 12195428 w 26633"/>
              <a:gd name="T3" fmla="*/ 5906633 h 21600"/>
              <a:gd name="T4" fmla="*/ 2304646 w 26633"/>
              <a:gd name="T5" fmla="*/ 5906633 h 21600"/>
              <a:gd name="T6" fmla="*/ 0 60000 65536"/>
              <a:gd name="T7" fmla="*/ 0 60000 65536"/>
              <a:gd name="T8" fmla="*/ 0 60000 65536"/>
            </a:gdLst>
            <a:ahLst/>
            <a:cxnLst>
              <a:cxn ang="T6">
                <a:pos x="T0" y="T1"/>
              </a:cxn>
              <a:cxn ang="T7">
                <a:pos x="T2" y="T3"/>
              </a:cxn>
              <a:cxn ang="T8">
                <a:pos x="T4" y="T5"/>
              </a:cxn>
            </a:cxnLst>
            <a:rect l="0" t="0" r="r" b="b"/>
            <a:pathLst>
              <a:path w="26633" h="21600" fill="none" extrusionOk="0">
                <a:moveTo>
                  <a:pt x="-1" y="594"/>
                </a:moveTo>
                <a:cubicBezTo>
                  <a:pt x="1648" y="199"/>
                  <a:pt x="3337" y="-1"/>
                  <a:pt x="5033" y="0"/>
                </a:cubicBezTo>
                <a:cubicBezTo>
                  <a:pt x="16962" y="0"/>
                  <a:pt x="26633" y="9670"/>
                  <a:pt x="26633" y="21600"/>
                </a:cubicBezTo>
              </a:path>
              <a:path w="26633" h="21600" stroke="0" extrusionOk="0">
                <a:moveTo>
                  <a:pt x="-1" y="594"/>
                </a:moveTo>
                <a:cubicBezTo>
                  <a:pt x="1648" y="199"/>
                  <a:pt x="3337" y="-1"/>
                  <a:pt x="5033" y="0"/>
                </a:cubicBezTo>
                <a:cubicBezTo>
                  <a:pt x="16962" y="0"/>
                  <a:pt x="26633" y="9670"/>
                  <a:pt x="26633" y="21600"/>
                </a:cubicBezTo>
                <a:lnTo>
                  <a:pt x="5033" y="21600"/>
                </a:lnTo>
                <a:lnTo>
                  <a:pt x="-1" y="594"/>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Text Box 22"/>
          <p:cNvSpPr txBox="1">
            <a:spLocks noChangeArrowheads="1"/>
          </p:cNvSpPr>
          <p:nvPr/>
        </p:nvSpPr>
        <p:spPr bwMode="auto">
          <a:xfrm>
            <a:off x="5456239" y="2565401"/>
            <a:ext cx="777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140°</a:t>
            </a:r>
          </a:p>
        </p:txBody>
      </p:sp>
      <p:sp>
        <p:nvSpPr>
          <p:cNvPr id="18444" name="Text Box 23"/>
          <p:cNvSpPr txBox="1">
            <a:spLocks noChangeArrowheads="1"/>
          </p:cNvSpPr>
          <p:nvPr/>
        </p:nvSpPr>
        <p:spPr bwMode="auto">
          <a:xfrm>
            <a:off x="6700838" y="2570163"/>
            <a:ext cx="2806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34mph*3hr = 102 miles</a:t>
            </a:r>
          </a:p>
        </p:txBody>
      </p:sp>
      <p:sp>
        <p:nvSpPr>
          <p:cNvPr id="18445" name="Line 24"/>
          <p:cNvSpPr>
            <a:spLocks noChangeShapeType="1"/>
          </p:cNvSpPr>
          <p:nvPr/>
        </p:nvSpPr>
        <p:spPr bwMode="auto">
          <a:xfrm>
            <a:off x="2868613" y="3783013"/>
            <a:ext cx="58023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Text Box 25"/>
          <p:cNvSpPr txBox="1">
            <a:spLocks noChangeArrowheads="1"/>
          </p:cNvSpPr>
          <p:nvPr/>
        </p:nvSpPr>
        <p:spPr bwMode="auto">
          <a:xfrm>
            <a:off x="5548314" y="3836988"/>
            <a:ext cx="600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i="1">
                <a:latin typeface="Comic Sans MS" panose="030F0702030302020204" pitchFamily="66" charset="0"/>
              </a:rPr>
              <a:t>x</a:t>
            </a:r>
          </a:p>
        </p:txBody>
      </p:sp>
      <p:sp>
        <p:nvSpPr>
          <p:cNvPr id="18447" name="Text Box 26"/>
          <p:cNvSpPr txBox="1">
            <a:spLocks noChangeArrowheads="1"/>
          </p:cNvSpPr>
          <p:nvPr/>
        </p:nvSpPr>
        <p:spPr bwMode="auto">
          <a:xfrm>
            <a:off x="2185989" y="4414838"/>
            <a:ext cx="757872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Looking at the labeled picture above, we can see that the have the lengths of two sides and the measure of the angle between them.  We are looking for the length of the third side of the triangle.  In order to find this, we will need the law of cosines.  </a:t>
            </a:r>
            <a:r>
              <a:rPr lang="en-US" altLang="en-US" i="1">
                <a:latin typeface="Comic Sans MS" panose="030F0702030302020204" pitchFamily="66" charset="0"/>
              </a:rPr>
              <a:t>x</a:t>
            </a:r>
            <a:r>
              <a:rPr lang="en-US" altLang="en-US">
                <a:latin typeface="Comic Sans MS" panose="030F0702030302020204" pitchFamily="66" charset="0"/>
              </a:rPr>
              <a:t> will be side </a:t>
            </a:r>
            <a:r>
              <a:rPr lang="en-US" altLang="en-US" i="1">
                <a:latin typeface="Comic Sans MS" panose="030F0702030302020204" pitchFamily="66" charset="0"/>
              </a:rPr>
              <a:t>a</a:t>
            </a:r>
            <a:r>
              <a:rPr lang="en-US" altLang="en-US">
                <a:latin typeface="Comic Sans MS" panose="030F0702030302020204" pitchFamily="66" charset="0"/>
              </a:rPr>
              <a:t>.  Sides </a:t>
            </a:r>
            <a:r>
              <a:rPr lang="en-US" altLang="en-US" i="1">
                <a:latin typeface="Comic Sans MS" panose="030F0702030302020204" pitchFamily="66" charset="0"/>
              </a:rPr>
              <a:t>b</a:t>
            </a:r>
            <a:r>
              <a:rPr lang="en-US" altLang="en-US">
                <a:latin typeface="Comic Sans MS" panose="030F0702030302020204" pitchFamily="66" charset="0"/>
              </a:rPr>
              <a:t> and </a:t>
            </a:r>
            <a:r>
              <a:rPr lang="en-US" altLang="en-US" i="1">
                <a:latin typeface="Comic Sans MS" panose="030F0702030302020204" pitchFamily="66" charset="0"/>
              </a:rPr>
              <a:t>c</a:t>
            </a:r>
            <a:r>
              <a:rPr lang="en-US" altLang="en-US">
                <a:latin typeface="Comic Sans MS" panose="030F0702030302020204" pitchFamily="66" charset="0"/>
              </a:rPr>
              <a:t> will be 78 and 102.  Angle </a:t>
            </a:r>
            <a:r>
              <a:rPr lang="el-GR" altLang="en-US" i="1">
                <a:latin typeface="Comic Sans MS" panose="030F0702030302020204" pitchFamily="66" charset="0"/>
              </a:rPr>
              <a:t>α</a:t>
            </a:r>
            <a:r>
              <a:rPr lang="en-US" altLang="en-US">
                <a:latin typeface="Comic Sans MS" panose="030F0702030302020204" pitchFamily="66" charset="0"/>
              </a:rPr>
              <a:t> will be 140°.</a:t>
            </a:r>
          </a:p>
        </p:txBody>
      </p:sp>
      <p:sp>
        <p:nvSpPr>
          <p:cNvPr id="18448" name="Text Box 27"/>
          <p:cNvSpPr txBox="1">
            <a:spLocks noChangeArrowheads="1"/>
          </p:cNvSpPr>
          <p:nvPr/>
        </p:nvSpPr>
        <p:spPr bwMode="auto">
          <a:xfrm>
            <a:off x="5381626" y="1830388"/>
            <a:ext cx="1312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grpSp>
        <p:nvGrpSpPr>
          <p:cNvPr id="18449" name="Group 28"/>
          <p:cNvGrpSpPr>
            <a:grpSpLocks/>
          </p:cNvGrpSpPr>
          <p:nvPr/>
        </p:nvGrpSpPr>
        <p:grpSpPr bwMode="auto">
          <a:xfrm>
            <a:off x="2106614" y="1797051"/>
            <a:ext cx="7526337" cy="2417763"/>
            <a:chOff x="367" y="1132"/>
            <a:chExt cx="4741" cy="1523"/>
          </a:xfrm>
        </p:grpSpPr>
        <p:sp>
          <p:nvSpPr>
            <p:cNvPr id="18451" name="Rectangle 29"/>
            <p:cNvSpPr>
              <a:spLocks noChangeArrowheads="1"/>
            </p:cNvSpPr>
            <p:nvPr/>
          </p:nvSpPr>
          <p:spPr bwMode="auto">
            <a:xfrm>
              <a:off x="2437" y="1132"/>
              <a:ext cx="530" cy="2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grpSp>
          <p:nvGrpSpPr>
            <p:cNvPr id="18452" name="Group 30"/>
            <p:cNvGrpSpPr>
              <a:grpSpLocks/>
            </p:cNvGrpSpPr>
            <p:nvPr/>
          </p:nvGrpSpPr>
          <p:grpSpPr bwMode="auto">
            <a:xfrm>
              <a:off x="367" y="1160"/>
              <a:ext cx="4741" cy="1495"/>
              <a:chOff x="367" y="1153"/>
              <a:chExt cx="4741" cy="1495"/>
            </a:xfrm>
          </p:grpSpPr>
          <p:sp>
            <p:nvSpPr>
              <p:cNvPr id="18454" name="AutoShape 31"/>
              <p:cNvSpPr>
                <a:spLocks noChangeArrowheads="1"/>
              </p:cNvSpPr>
              <p:nvPr/>
            </p:nvSpPr>
            <p:spPr bwMode="auto">
              <a:xfrm>
                <a:off x="841" y="1450"/>
                <a:ext cx="3674" cy="934"/>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8455" name="Text Box 32"/>
              <p:cNvSpPr txBox="1">
                <a:spLocks noChangeArrowheads="1"/>
              </p:cNvSpPr>
              <p:nvPr/>
            </p:nvSpPr>
            <p:spPr bwMode="auto">
              <a:xfrm>
                <a:off x="510" y="1622"/>
                <a:ext cx="16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26mph*3hr = 78 miles</a:t>
                </a:r>
              </a:p>
            </p:txBody>
          </p:sp>
          <p:sp>
            <p:nvSpPr>
              <p:cNvPr id="18456" name="Text Box 33"/>
              <p:cNvSpPr txBox="1">
                <a:spLocks noChangeArrowheads="1"/>
              </p:cNvSpPr>
              <p:nvPr/>
            </p:nvSpPr>
            <p:spPr bwMode="auto">
              <a:xfrm>
                <a:off x="2430" y="1153"/>
                <a:ext cx="8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pic>
            <p:nvPicPr>
              <p:cNvPr id="18457" name="Picture 34" descr="ship"/>
              <p:cNvPicPr>
                <a:picLocks noChangeAspect="1" noChangeArrowheads="1"/>
              </p:cNvPicPr>
              <p:nvPr/>
            </p:nvPicPr>
            <p:blipFill>
              <a:blip r:embed="rId4">
                <a:clrChange>
                  <a:clrFrom>
                    <a:srgbClr val="EBEBE9"/>
                  </a:clrFrom>
                  <a:clrTo>
                    <a:srgbClr val="EBEBE9">
                      <a:alpha val="0"/>
                    </a:srgbClr>
                  </a:clrTo>
                </a:clrChange>
                <a:extLst>
                  <a:ext uri="{28A0092B-C50C-407E-A947-70E740481C1C}">
                    <a14:useLocalDpi xmlns:a14="http://schemas.microsoft.com/office/drawing/2010/main" val="0"/>
                  </a:ext>
                </a:extLst>
              </a:blip>
              <a:srcRect l="3323" r="2705" b="25714"/>
              <a:stretch>
                <a:fillRect/>
              </a:stretch>
            </p:blipFill>
            <p:spPr bwMode="auto">
              <a:xfrm>
                <a:off x="367" y="2139"/>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8" name="Picture 35" descr="ship"/>
              <p:cNvPicPr>
                <a:picLocks noChangeAspect="1" noChangeArrowheads="1"/>
              </p:cNvPicPr>
              <p:nvPr/>
            </p:nvPicPr>
            <p:blipFill>
              <a:blip r:embed="rId5">
                <a:clrChange>
                  <a:clrFrom>
                    <a:srgbClr val="EBEBE9"/>
                  </a:clrFrom>
                  <a:clrTo>
                    <a:srgbClr val="EBEBE9">
                      <a:alpha val="0"/>
                    </a:srgbClr>
                  </a:clrTo>
                </a:clrChange>
                <a:extLst>
                  <a:ext uri="{28A0092B-C50C-407E-A947-70E740481C1C}">
                    <a14:useLocalDpi xmlns:a14="http://schemas.microsoft.com/office/drawing/2010/main" val="0"/>
                  </a:ext>
                </a:extLst>
              </a:blip>
              <a:srcRect l="2705" r="3323" b="25714"/>
              <a:stretch>
                <a:fillRect/>
              </a:stretch>
            </p:blipFill>
            <p:spPr bwMode="auto">
              <a:xfrm>
                <a:off x="4310" y="2143"/>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9" name="Text Box 36"/>
              <p:cNvSpPr txBox="1">
                <a:spLocks noChangeArrowheads="1"/>
              </p:cNvSpPr>
              <p:nvPr/>
            </p:nvSpPr>
            <p:spPr bwMode="auto">
              <a:xfrm>
                <a:off x="417" y="247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1</a:t>
                </a:r>
              </a:p>
            </p:txBody>
          </p:sp>
          <p:sp>
            <p:nvSpPr>
              <p:cNvPr id="18460" name="Text Box 37"/>
              <p:cNvSpPr txBox="1">
                <a:spLocks noChangeArrowheads="1"/>
              </p:cNvSpPr>
              <p:nvPr/>
            </p:nvSpPr>
            <p:spPr bwMode="auto">
              <a:xfrm>
                <a:off x="4353" y="246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2</a:t>
                </a:r>
              </a:p>
            </p:txBody>
          </p:sp>
          <p:sp>
            <p:nvSpPr>
              <p:cNvPr id="18461" name="Text Box 38"/>
              <p:cNvSpPr txBox="1">
                <a:spLocks noChangeArrowheads="1"/>
              </p:cNvSpPr>
              <p:nvPr/>
            </p:nvSpPr>
            <p:spPr bwMode="auto">
              <a:xfrm>
                <a:off x="2477" y="1616"/>
                <a:ext cx="4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140°</a:t>
                </a:r>
              </a:p>
            </p:txBody>
          </p:sp>
          <p:sp>
            <p:nvSpPr>
              <p:cNvPr id="18462" name="Text Box 39"/>
              <p:cNvSpPr txBox="1">
                <a:spLocks noChangeArrowheads="1"/>
              </p:cNvSpPr>
              <p:nvPr/>
            </p:nvSpPr>
            <p:spPr bwMode="auto">
              <a:xfrm>
                <a:off x="3261" y="1619"/>
                <a:ext cx="1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34mph*3hr = 102 miles</a:t>
                </a:r>
              </a:p>
            </p:txBody>
          </p:sp>
          <p:sp>
            <p:nvSpPr>
              <p:cNvPr id="18463" name="Line 40"/>
              <p:cNvSpPr>
                <a:spLocks noChangeShapeType="1"/>
              </p:cNvSpPr>
              <p:nvPr/>
            </p:nvSpPr>
            <p:spPr bwMode="auto">
              <a:xfrm>
                <a:off x="847" y="2383"/>
                <a:ext cx="3655"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4" name="Text Box 41"/>
              <p:cNvSpPr txBox="1">
                <a:spLocks noChangeArrowheads="1"/>
              </p:cNvSpPr>
              <p:nvPr/>
            </p:nvSpPr>
            <p:spPr bwMode="auto">
              <a:xfrm>
                <a:off x="2535" y="2417"/>
                <a:ext cx="3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i="1">
                    <a:latin typeface="Comic Sans MS" panose="030F0702030302020204" pitchFamily="66" charset="0"/>
                  </a:rPr>
                  <a:t>x</a:t>
                </a:r>
              </a:p>
            </p:txBody>
          </p:sp>
        </p:grpSp>
        <p:sp>
          <p:nvSpPr>
            <p:cNvPr id="18453" name="Arc 42"/>
            <p:cNvSpPr>
              <a:spLocks/>
            </p:cNvSpPr>
            <p:nvPr/>
          </p:nvSpPr>
          <p:spPr bwMode="auto">
            <a:xfrm rot="8868138">
              <a:off x="2510" y="1458"/>
              <a:ext cx="359" cy="225"/>
            </a:xfrm>
            <a:custGeom>
              <a:avLst/>
              <a:gdLst>
                <a:gd name="T0" fmla="*/ 0 w 26633"/>
                <a:gd name="T1" fmla="*/ 0 h 21600"/>
                <a:gd name="T2" fmla="*/ 5 w 26633"/>
                <a:gd name="T3" fmla="*/ 2 h 21600"/>
                <a:gd name="T4" fmla="*/ 1 w 26633"/>
                <a:gd name="T5" fmla="*/ 2 h 21600"/>
                <a:gd name="T6" fmla="*/ 0 60000 65536"/>
                <a:gd name="T7" fmla="*/ 0 60000 65536"/>
                <a:gd name="T8" fmla="*/ 0 60000 65536"/>
              </a:gdLst>
              <a:ahLst/>
              <a:cxnLst>
                <a:cxn ang="T6">
                  <a:pos x="T0" y="T1"/>
                </a:cxn>
                <a:cxn ang="T7">
                  <a:pos x="T2" y="T3"/>
                </a:cxn>
                <a:cxn ang="T8">
                  <a:pos x="T4" y="T5"/>
                </a:cxn>
              </a:cxnLst>
              <a:rect l="0" t="0" r="r" b="b"/>
              <a:pathLst>
                <a:path w="26633" h="21600" fill="none" extrusionOk="0">
                  <a:moveTo>
                    <a:pt x="-1" y="594"/>
                  </a:moveTo>
                  <a:cubicBezTo>
                    <a:pt x="1648" y="199"/>
                    <a:pt x="3337" y="-1"/>
                    <a:pt x="5033" y="0"/>
                  </a:cubicBezTo>
                  <a:cubicBezTo>
                    <a:pt x="16962" y="0"/>
                    <a:pt x="26633" y="9670"/>
                    <a:pt x="26633" y="21600"/>
                  </a:cubicBezTo>
                </a:path>
                <a:path w="26633" h="21600" stroke="0" extrusionOk="0">
                  <a:moveTo>
                    <a:pt x="-1" y="594"/>
                  </a:moveTo>
                  <a:cubicBezTo>
                    <a:pt x="1648" y="199"/>
                    <a:pt x="3337" y="-1"/>
                    <a:pt x="5033" y="0"/>
                  </a:cubicBezTo>
                  <a:cubicBezTo>
                    <a:pt x="16962" y="0"/>
                    <a:pt x="26633" y="9670"/>
                    <a:pt x="26633" y="21600"/>
                  </a:cubicBezTo>
                  <a:lnTo>
                    <a:pt x="5033" y="21600"/>
                  </a:lnTo>
                  <a:lnTo>
                    <a:pt x="-1" y="594"/>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aphicFrame>
        <p:nvGraphicFramePr>
          <p:cNvPr id="18450" name="Object 43"/>
          <p:cNvGraphicFramePr>
            <a:graphicFrameLocks noGrp="1" noChangeAspect="1"/>
          </p:cNvGraphicFramePr>
          <p:nvPr>
            <p:ph/>
          </p:nvPr>
        </p:nvGraphicFramePr>
        <p:xfrm>
          <a:off x="3876675" y="6008689"/>
          <a:ext cx="3703638" cy="490537"/>
        </p:xfrm>
        <a:graphic>
          <a:graphicData uri="http://schemas.openxmlformats.org/presentationml/2006/ole">
            <mc:AlternateContent xmlns:mc="http://schemas.openxmlformats.org/markup-compatibility/2006">
              <mc:Choice xmlns:v="urn:schemas-microsoft-com:vml" Requires="v">
                <p:oleObj spid="_x0000_s1027" name="Equation" r:id="rId6" imgW="1727200" imgH="228600" progId="Equation.3">
                  <p:embed/>
                </p:oleObj>
              </mc:Choice>
              <mc:Fallback>
                <p:oleObj name="Equation" r:id="rId6" imgW="17272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6675" y="6008689"/>
                        <a:ext cx="3703638" cy="490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extLst>
      <p:ext uri="{BB962C8B-B14F-4D97-AF65-F5344CB8AC3E}">
        <p14:creationId xmlns:p14="http://schemas.microsoft.com/office/powerpoint/2010/main" val="2019545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
          <p:cNvGrpSpPr>
            <a:grpSpLocks/>
          </p:cNvGrpSpPr>
          <p:nvPr/>
        </p:nvGrpSpPr>
        <p:grpSpPr bwMode="auto">
          <a:xfrm>
            <a:off x="2106614" y="1841501"/>
            <a:ext cx="7526337" cy="2373313"/>
            <a:chOff x="367" y="1153"/>
            <a:chExt cx="4741" cy="1495"/>
          </a:xfrm>
        </p:grpSpPr>
        <p:sp>
          <p:nvSpPr>
            <p:cNvPr id="19488" name="AutoShape 3"/>
            <p:cNvSpPr>
              <a:spLocks noChangeArrowheads="1"/>
            </p:cNvSpPr>
            <p:nvPr/>
          </p:nvSpPr>
          <p:spPr bwMode="auto">
            <a:xfrm>
              <a:off x="841" y="1450"/>
              <a:ext cx="3674" cy="934"/>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9489" name="Text Box 4"/>
            <p:cNvSpPr txBox="1">
              <a:spLocks noChangeArrowheads="1"/>
            </p:cNvSpPr>
            <p:nvPr/>
          </p:nvSpPr>
          <p:spPr bwMode="auto">
            <a:xfrm>
              <a:off x="510" y="1622"/>
              <a:ext cx="16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26mph*3hr = 78 miles</a:t>
              </a:r>
            </a:p>
          </p:txBody>
        </p:sp>
        <p:sp>
          <p:nvSpPr>
            <p:cNvPr id="19490" name="Text Box 5"/>
            <p:cNvSpPr txBox="1">
              <a:spLocks noChangeArrowheads="1"/>
            </p:cNvSpPr>
            <p:nvPr/>
          </p:nvSpPr>
          <p:spPr bwMode="auto">
            <a:xfrm>
              <a:off x="2430" y="1153"/>
              <a:ext cx="8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pic>
          <p:nvPicPr>
            <p:cNvPr id="19491" name="Picture 6" descr="ship"/>
            <p:cNvPicPr>
              <a:picLocks noChangeAspect="1" noChangeArrowheads="1"/>
            </p:cNvPicPr>
            <p:nvPr/>
          </p:nvPicPr>
          <p:blipFill>
            <a:blip r:embed="rId4">
              <a:clrChange>
                <a:clrFrom>
                  <a:srgbClr val="EBEBE9"/>
                </a:clrFrom>
                <a:clrTo>
                  <a:srgbClr val="EBEBE9">
                    <a:alpha val="0"/>
                  </a:srgbClr>
                </a:clrTo>
              </a:clrChange>
              <a:extLst>
                <a:ext uri="{28A0092B-C50C-407E-A947-70E740481C1C}">
                  <a14:useLocalDpi xmlns:a14="http://schemas.microsoft.com/office/drawing/2010/main" val="0"/>
                </a:ext>
              </a:extLst>
            </a:blip>
            <a:srcRect l="3323" r="2705" b="25714"/>
            <a:stretch>
              <a:fillRect/>
            </a:stretch>
          </p:blipFill>
          <p:spPr bwMode="auto">
            <a:xfrm>
              <a:off x="367" y="2139"/>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2" name="Picture 7" descr="ship"/>
            <p:cNvPicPr>
              <a:picLocks noChangeAspect="1" noChangeArrowheads="1"/>
            </p:cNvPicPr>
            <p:nvPr/>
          </p:nvPicPr>
          <p:blipFill>
            <a:blip r:embed="rId5">
              <a:clrChange>
                <a:clrFrom>
                  <a:srgbClr val="EBEBE9"/>
                </a:clrFrom>
                <a:clrTo>
                  <a:srgbClr val="EBEBE9">
                    <a:alpha val="0"/>
                  </a:srgbClr>
                </a:clrTo>
              </a:clrChange>
              <a:extLst>
                <a:ext uri="{28A0092B-C50C-407E-A947-70E740481C1C}">
                  <a14:useLocalDpi xmlns:a14="http://schemas.microsoft.com/office/drawing/2010/main" val="0"/>
                </a:ext>
              </a:extLst>
            </a:blip>
            <a:srcRect l="2705" r="3323" b="25714"/>
            <a:stretch>
              <a:fillRect/>
            </a:stretch>
          </p:blipFill>
          <p:spPr bwMode="auto">
            <a:xfrm>
              <a:off x="4310" y="2143"/>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93" name="Text Box 8"/>
            <p:cNvSpPr txBox="1">
              <a:spLocks noChangeArrowheads="1"/>
            </p:cNvSpPr>
            <p:nvPr/>
          </p:nvSpPr>
          <p:spPr bwMode="auto">
            <a:xfrm>
              <a:off x="417" y="247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1</a:t>
              </a:r>
            </a:p>
          </p:txBody>
        </p:sp>
        <p:sp>
          <p:nvSpPr>
            <p:cNvPr id="19494" name="Text Box 9"/>
            <p:cNvSpPr txBox="1">
              <a:spLocks noChangeArrowheads="1"/>
            </p:cNvSpPr>
            <p:nvPr/>
          </p:nvSpPr>
          <p:spPr bwMode="auto">
            <a:xfrm>
              <a:off x="4353" y="246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2</a:t>
              </a:r>
            </a:p>
          </p:txBody>
        </p:sp>
        <p:sp>
          <p:nvSpPr>
            <p:cNvPr id="19495" name="Text Box 10"/>
            <p:cNvSpPr txBox="1">
              <a:spLocks noChangeArrowheads="1"/>
            </p:cNvSpPr>
            <p:nvPr/>
          </p:nvSpPr>
          <p:spPr bwMode="auto">
            <a:xfrm>
              <a:off x="2477" y="1616"/>
              <a:ext cx="4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140°</a:t>
              </a:r>
            </a:p>
          </p:txBody>
        </p:sp>
        <p:sp>
          <p:nvSpPr>
            <p:cNvPr id="19496" name="Text Box 11"/>
            <p:cNvSpPr txBox="1">
              <a:spLocks noChangeArrowheads="1"/>
            </p:cNvSpPr>
            <p:nvPr/>
          </p:nvSpPr>
          <p:spPr bwMode="auto">
            <a:xfrm>
              <a:off x="3261" y="1619"/>
              <a:ext cx="1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34mph*3hr = 102 miles</a:t>
              </a:r>
            </a:p>
          </p:txBody>
        </p:sp>
        <p:sp>
          <p:nvSpPr>
            <p:cNvPr id="19497" name="Line 12"/>
            <p:cNvSpPr>
              <a:spLocks noChangeShapeType="1"/>
            </p:cNvSpPr>
            <p:nvPr/>
          </p:nvSpPr>
          <p:spPr bwMode="auto">
            <a:xfrm>
              <a:off x="847" y="2383"/>
              <a:ext cx="3655"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8" name="Text Box 13"/>
            <p:cNvSpPr txBox="1">
              <a:spLocks noChangeArrowheads="1"/>
            </p:cNvSpPr>
            <p:nvPr/>
          </p:nvSpPr>
          <p:spPr bwMode="auto">
            <a:xfrm>
              <a:off x="2535" y="2417"/>
              <a:ext cx="3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i="1">
                  <a:latin typeface="Comic Sans MS" panose="030F0702030302020204" pitchFamily="66" charset="0"/>
                </a:rPr>
                <a:t>x</a:t>
              </a:r>
            </a:p>
          </p:txBody>
        </p:sp>
      </p:grpSp>
      <p:sp>
        <p:nvSpPr>
          <p:cNvPr id="19459" name="Text Box 14"/>
          <p:cNvSpPr txBox="1">
            <a:spLocks noChangeArrowheads="1"/>
          </p:cNvSpPr>
          <p:nvPr/>
        </p:nvSpPr>
        <p:spPr bwMode="auto">
          <a:xfrm>
            <a:off x="1797051" y="315914"/>
            <a:ext cx="82391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2000">
                <a:solidFill>
                  <a:srgbClr val="0000FF"/>
                </a:solidFill>
                <a:latin typeface="Comic Sans MS" panose="030F0702030302020204" pitchFamily="66" charset="0"/>
              </a:rPr>
              <a:t>Two ships leave a harbor at the same time, traveling on courses that have an angle of 140 degrees between them.  If the first ship travels at 26 miles per hour and the second ship travels at 34 miles per hour, how far apart are the two ships after 3 hours?</a:t>
            </a:r>
          </a:p>
        </p:txBody>
      </p:sp>
      <p:sp>
        <p:nvSpPr>
          <p:cNvPr id="19460" name="Text Box 15"/>
          <p:cNvSpPr txBox="1">
            <a:spLocks noChangeArrowheads="1"/>
          </p:cNvSpPr>
          <p:nvPr/>
        </p:nvSpPr>
        <p:spPr bwMode="auto">
          <a:xfrm>
            <a:off x="5381626" y="1830388"/>
            <a:ext cx="1312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pic>
        <p:nvPicPr>
          <p:cNvPr id="19461" name="Picture 16" descr="ship"/>
          <p:cNvPicPr>
            <a:picLocks noChangeAspect="1" noChangeArrowheads="1"/>
          </p:cNvPicPr>
          <p:nvPr/>
        </p:nvPicPr>
        <p:blipFill>
          <a:blip r:embed="rId4">
            <a:clrChange>
              <a:clrFrom>
                <a:srgbClr val="EBEBE9"/>
              </a:clrFrom>
              <a:clrTo>
                <a:srgbClr val="EBEBE9">
                  <a:alpha val="0"/>
                </a:srgbClr>
              </a:clrTo>
            </a:clrChange>
            <a:extLst>
              <a:ext uri="{28A0092B-C50C-407E-A947-70E740481C1C}">
                <a14:useLocalDpi xmlns:a14="http://schemas.microsoft.com/office/drawing/2010/main" val="0"/>
              </a:ext>
            </a:extLst>
          </a:blip>
          <a:srcRect l="3323" r="2705" b="25714"/>
          <a:stretch>
            <a:fillRect/>
          </a:stretch>
        </p:blipFill>
        <p:spPr bwMode="auto">
          <a:xfrm>
            <a:off x="2106613" y="3395663"/>
            <a:ext cx="11557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7" descr="ship"/>
          <p:cNvPicPr>
            <a:picLocks noChangeAspect="1" noChangeArrowheads="1"/>
          </p:cNvPicPr>
          <p:nvPr/>
        </p:nvPicPr>
        <p:blipFill>
          <a:blip r:embed="rId5">
            <a:clrChange>
              <a:clrFrom>
                <a:srgbClr val="EBEBE9"/>
              </a:clrFrom>
              <a:clrTo>
                <a:srgbClr val="EBEBE9">
                  <a:alpha val="0"/>
                </a:srgbClr>
              </a:clrTo>
            </a:clrChange>
            <a:extLst>
              <a:ext uri="{28A0092B-C50C-407E-A947-70E740481C1C}">
                <a14:useLocalDpi xmlns:a14="http://schemas.microsoft.com/office/drawing/2010/main" val="0"/>
              </a:ext>
            </a:extLst>
          </a:blip>
          <a:srcRect l="2705" r="3323" b="25714"/>
          <a:stretch>
            <a:fillRect/>
          </a:stretch>
        </p:blipFill>
        <p:spPr bwMode="auto">
          <a:xfrm>
            <a:off x="8366125" y="3402013"/>
            <a:ext cx="11557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18"/>
          <p:cNvSpPr txBox="1">
            <a:spLocks noChangeArrowheads="1"/>
          </p:cNvSpPr>
          <p:nvPr/>
        </p:nvSpPr>
        <p:spPr bwMode="auto">
          <a:xfrm>
            <a:off x="2185988" y="3929064"/>
            <a:ext cx="11985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1</a:t>
            </a:r>
          </a:p>
        </p:txBody>
      </p:sp>
      <p:sp>
        <p:nvSpPr>
          <p:cNvPr id="19464" name="Text Box 19"/>
          <p:cNvSpPr txBox="1">
            <a:spLocks noChangeArrowheads="1"/>
          </p:cNvSpPr>
          <p:nvPr/>
        </p:nvSpPr>
        <p:spPr bwMode="auto">
          <a:xfrm>
            <a:off x="8434388" y="3913189"/>
            <a:ext cx="11985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2</a:t>
            </a:r>
          </a:p>
        </p:txBody>
      </p:sp>
      <p:sp>
        <p:nvSpPr>
          <p:cNvPr id="19465" name="Arc 20"/>
          <p:cNvSpPr>
            <a:spLocks/>
          </p:cNvSpPr>
          <p:nvPr/>
        </p:nvSpPr>
        <p:spPr bwMode="auto">
          <a:xfrm rot="8868138">
            <a:off x="5508626" y="2314575"/>
            <a:ext cx="569913" cy="357188"/>
          </a:xfrm>
          <a:custGeom>
            <a:avLst/>
            <a:gdLst>
              <a:gd name="T0" fmla="*/ 0 w 26633"/>
              <a:gd name="T1" fmla="*/ 162702 h 21600"/>
              <a:gd name="T2" fmla="*/ 12195428 w 26633"/>
              <a:gd name="T3" fmla="*/ 5906633 h 21600"/>
              <a:gd name="T4" fmla="*/ 2304646 w 26633"/>
              <a:gd name="T5" fmla="*/ 5906633 h 21600"/>
              <a:gd name="T6" fmla="*/ 0 60000 65536"/>
              <a:gd name="T7" fmla="*/ 0 60000 65536"/>
              <a:gd name="T8" fmla="*/ 0 60000 65536"/>
            </a:gdLst>
            <a:ahLst/>
            <a:cxnLst>
              <a:cxn ang="T6">
                <a:pos x="T0" y="T1"/>
              </a:cxn>
              <a:cxn ang="T7">
                <a:pos x="T2" y="T3"/>
              </a:cxn>
              <a:cxn ang="T8">
                <a:pos x="T4" y="T5"/>
              </a:cxn>
            </a:cxnLst>
            <a:rect l="0" t="0" r="r" b="b"/>
            <a:pathLst>
              <a:path w="26633" h="21600" fill="none" extrusionOk="0">
                <a:moveTo>
                  <a:pt x="-1" y="594"/>
                </a:moveTo>
                <a:cubicBezTo>
                  <a:pt x="1648" y="199"/>
                  <a:pt x="3337" y="-1"/>
                  <a:pt x="5033" y="0"/>
                </a:cubicBezTo>
                <a:cubicBezTo>
                  <a:pt x="16962" y="0"/>
                  <a:pt x="26633" y="9670"/>
                  <a:pt x="26633" y="21600"/>
                </a:cubicBezTo>
              </a:path>
              <a:path w="26633" h="21600" stroke="0" extrusionOk="0">
                <a:moveTo>
                  <a:pt x="-1" y="594"/>
                </a:moveTo>
                <a:cubicBezTo>
                  <a:pt x="1648" y="199"/>
                  <a:pt x="3337" y="-1"/>
                  <a:pt x="5033" y="0"/>
                </a:cubicBezTo>
                <a:cubicBezTo>
                  <a:pt x="16962" y="0"/>
                  <a:pt x="26633" y="9670"/>
                  <a:pt x="26633" y="21600"/>
                </a:cubicBezTo>
                <a:lnTo>
                  <a:pt x="5033" y="21600"/>
                </a:lnTo>
                <a:lnTo>
                  <a:pt x="-1" y="594"/>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Text Box 21"/>
          <p:cNvSpPr txBox="1">
            <a:spLocks noChangeArrowheads="1"/>
          </p:cNvSpPr>
          <p:nvPr/>
        </p:nvSpPr>
        <p:spPr bwMode="auto">
          <a:xfrm>
            <a:off x="5456239" y="2565401"/>
            <a:ext cx="777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140°</a:t>
            </a:r>
          </a:p>
        </p:txBody>
      </p:sp>
      <p:sp>
        <p:nvSpPr>
          <p:cNvPr id="19467" name="Text Box 22"/>
          <p:cNvSpPr txBox="1">
            <a:spLocks noChangeArrowheads="1"/>
          </p:cNvSpPr>
          <p:nvPr/>
        </p:nvSpPr>
        <p:spPr bwMode="auto">
          <a:xfrm>
            <a:off x="6700838" y="2570163"/>
            <a:ext cx="2806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34mph*3hr = 102 miles</a:t>
            </a:r>
          </a:p>
        </p:txBody>
      </p:sp>
      <p:sp>
        <p:nvSpPr>
          <p:cNvPr id="19468" name="Line 23"/>
          <p:cNvSpPr>
            <a:spLocks noChangeShapeType="1"/>
          </p:cNvSpPr>
          <p:nvPr/>
        </p:nvSpPr>
        <p:spPr bwMode="auto">
          <a:xfrm>
            <a:off x="2868613" y="3783013"/>
            <a:ext cx="58023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9" name="Text Box 24"/>
          <p:cNvSpPr txBox="1">
            <a:spLocks noChangeArrowheads="1"/>
          </p:cNvSpPr>
          <p:nvPr/>
        </p:nvSpPr>
        <p:spPr bwMode="auto">
          <a:xfrm>
            <a:off x="5548314" y="3836988"/>
            <a:ext cx="600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i="1">
                <a:latin typeface="Comic Sans MS" panose="030F0702030302020204" pitchFamily="66" charset="0"/>
              </a:rPr>
              <a:t>x</a:t>
            </a:r>
          </a:p>
        </p:txBody>
      </p:sp>
      <p:sp>
        <p:nvSpPr>
          <p:cNvPr id="19470" name="Text Box 25"/>
          <p:cNvSpPr txBox="1">
            <a:spLocks noChangeArrowheads="1"/>
          </p:cNvSpPr>
          <p:nvPr/>
        </p:nvSpPr>
        <p:spPr bwMode="auto">
          <a:xfrm>
            <a:off x="5381626" y="1830388"/>
            <a:ext cx="1312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grpSp>
        <p:nvGrpSpPr>
          <p:cNvPr id="19471" name="Group 26"/>
          <p:cNvGrpSpPr>
            <a:grpSpLocks/>
          </p:cNvGrpSpPr>
          <p:nvPr/>
        </p:nvGrpSpPr>
        <p:grpSpPr bwMode="auto">
          <a:xfrm>
            <a:off x="2106614" y="1797051"/>
            <a:ext cx="7526337" cy="2417763"/>
            <a:chOff x="367" y="1132"/>
            <a:chExt cx="4741" cy="1523"/>
          </a:xfrm>
        </p:grpSpPr>
        <p:sp>
          <p:nvSpPr>
            <p:cNvPr id="19474" name="Rectangle 27"/>
            <p:cNvSpPr>
              <a:spLocks noChangeArrowheads="1"/>
            </p:cNvSpPr>
            <p:nvPr/>
          </p:nvSpPr>
          <p:spPr bwMode="auto">
            <a:xfrm>
              <a:off x="2437" y="1132"/>
              <a:ext cx="530" cy="2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grpSp>
          <p:nvGrpSpPr>
            <p:cNvPr id="19475" name="Group 28"/>
            <p:cNvGrpSpPr>
              <a:grpSpLocks/>
            </p:cNvGrpSpPr>
            <p:nvPr/>
          </p:nvGrpSpPr>
          <p:grpSpPr bwMode="auto">
            <a:xfrm>
              <a:off x="367" y="1160"/>
              <a:ext cx="4741" cy="1495"/>
              <a:chOff x="367" y="1153"/>
              <a:chExt cx="4741" cy="1495"/>
            </a:xfrm>
          </p:grpSpPr>
          <p:sp>
            <p:nvSpPr>
              <p:cNvPr id="19477" name="AutoShape 29"/>
              <p:cNvSpPr>
                <a:spLocks noChangeArrowheads="1"/>
              </p:cNvSpPr>
              <p:nvPr/>
            </p:nvSpPr>
            <p:spPr bwMode="auto">
              <a:xfrm>
                <a:off x="841" y="1450"/>
                <a:ext cx="3674" cy="934"/>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9478" name="Text Box 30"/>
              <p:cNvSpPr txBox="1">
                <a:spLocks noChangeArrowheads="1"/>
              </p:cNvSpPr>
              <p:nvPr/>
            </p:nvSpPr>
            <p:spPr bwMode="auto">
              <a:xfrm>
                <a:off x="510" y="1622"/>
                <a:ext cx="16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26mph*3hr = 78 miles</a:t>
                </a:r>
              </a:p>
            </p:txBody>
          </p:sp>
          <p:sp>
            <p:nvSpPr>
              <p:cNvPr id="19479" name="Text Box 31"/>
              <p:cNvSpPr txBox="1">
                <a:spLocks noChangeArrowheads="1"/>
              </p:cNvSpPr>
              <p:nvPr/>
            </p:nvSpPr>
            <p:spPr bwMode="auto">
              <a:xfrm>
                <a:off x="2430" y="1153"/>
                <a:ext cx="8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harbor</a:t>
                </a:r>
              </a:p>
            </p:txBody>
          </p:sp>
          <p:pic>
            <p:nvPicPr>
              <p:cNvPr id="19480" name="Picture 32" descr="ship"/>
              <p:cNvPicPr>
                <a:picLocks noChangeAspect="1" noChangeArrowheads="1"/>
              </p:cNvPicPr>
              <p:nvPr/>
            </p:nvPicPr>
            <p:blipFill>
              <a:blip r:embed="rId4">
                <a:clrChange>
                  <a:clrFrom>
                    <a:srgbClr val="EBEBE9"/>
                  </a:clrFrom>
                  <a:clrTo>
                    <a:srgbClr val="EBEBE9">
                      <a:alpha val="0"/>
                    </a:srgbClr>
                  </a:clrTo>
                </a:clrChange>
                <a:extLst>
                  <a:ext uri="{28A0092B-C50C-407E-A947-70E740481C1C}">
                    <a14:useLocalDpi xmlns:a14="http://schemas.microsoft.com/office/drawing/2010/main" val="0"/>
                  </a:ext>
                </a:extLst>
              </a:blip>
              <a:srcRect l="3323" r="2705" b="25714"/>
              <a:stretch>
                <a:fillRect/>
              </a:stretch>
            </p:blipFill>
            <p:spPr bwMode="auto">
              <a:xfrm>
                <a:off x="367" y="2139"/>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33" descr="ship"/>
              <p:cNvPicPr>
                <a:picLocks noChangeAspect="1" noChangeArrowheads="1"/>
              </p:cNvPicPr>
              <p:nvPr/>
            </p:nvPicPr>
            <p:blipFill>
              <a:blip r:embed="rId5">
                <a:clrChange>
                  <a:clrFrom>
                    <a:srgbClr val="EBEBE9"/>
                  </a:clrFrom>
                  <a:clrTo>
                    <a:srgbClr val="EBEBE9">
                      <a:alpha val="0"/>
                    </a:srgbClr>
                  </a:clrTo>
                </a:clrChange>
                <a:extLst>
                  <a:ext uri="{28A0092B-C50C-407E-A947-70E740481C1C}">
                    <a14:useLocalDpi xmlns:a14="http://schemas.microsoft.com/office/drawing/2010/main" val="0"/>
                  </a:ext>
                </a:extLst>
              </a:blip>
              <a:srcRect l="2705" r="3323" b="25714"/>
              <a:stretch>
                <a:fillRect/>
              </a:stretch>
            </p:blipFill>
            <p:spPr bwMode="auto">
              <a:xfrm>
                <a:off x="4310" y="2143"/>
                <a:ext cx="728"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2" name="Text Box 34"/>
              <p:cNvSpPr txBox="1">
                <a:spLocks noChangeArrowheads="1"/>
              </p:cNvSpPr>
              <p:nvPr/>
            </p:nvSpPr>
            <p:spPr bwMode="auto">
              <a:xfrm>
                <a:off x="417" y="247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1</a:t>
                </a:r>
              </a:p>
            </p:txBody>
          </p:sp>
          <p:sp>
            <p:nvSpPr>
              <p:cNvPr id="19483" name="Text Box 35"/>
              <p:cNvSpPr txBox="1">
                <a:spLocks noChangeArrowheads="1"/>
              </p:cNvSpPr>
              <p:nvPr/>
            </p:nvSpPr>
            <p:spPr bwMode="auto">
              <a:xfrm>
                <a:off x="4353" y="2465"/>
                <a:ext cx="7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1200" b="1">
                    <a:latin typeface="Comic Sans MS" panose="030F0702030302020204" pitchFamily="66" charset="0"/>
                  </a:rPr>
                  <a:t>ship 2</a:t>
                </a:r>
              </a:p>
            </p:txBody>
          </p:sp>
          <p:sp>
            <p:nvSpPr>
              <p:cNvPr id="19484" name="Text Box 36"/>
              <p:cNvSpPr txBox="1">
                <a:spLocks noChangeArrowheads="1"/>
              </p:cNvSpPr>
              <p:nvPr/>
            </p:nvSpPr>
            <p:spPr bwMode="auto">
              <a:xfrm>
                <a:off x="2477" y="1616"/>
                <a:ext cx="4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140°</a:t>
                </a:r>
              </a:p>
            </p:txBody>
          </p:sp>
          <p:sp>
            <p:nvSpPr>
              <p:cNvPr id="19485" name="Text Box 37"/>
              <p:cNvSpPr txBox="1">
                <a:spLocks noChangeArrowheads="1"/>
              </p:cNvSpPr>
              <p:nvPr/>
            </p:nvSpPr>
            <p:spPr bwMode="auto">
              <a:xfrm>
                <a:off x="3261" y="1619"/>
                <a:ext cx="1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34mph*3hr = 102 miles</a:t>
                </a:r>
              </a:p>
            </p:txBody>
          </p:sp>
          <p:sp>
            <p:nvSpPr>
              <p:cNvPr id="19486" name="Line 38"/>
              <p:cNvSpPr>
                <a:spLocks noChangeShapeType="1"/>
              </p:cNvSpPr>
              <p:nvPr/>
            </p:nvSpPr>
            <p:spPr bwMode="auto">
              <a:xfrm>
                <a:off x="847" y="2383"/>
                <a:ext cx="3655"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7" name="Text Box 39"/>
              <p:cNvSpPr txBox="1">
                <a:spLocks noChangeArrowheads="1"/>
              </p:cNvSpPr>
              <p:nvPr/>
            </p:nvSpPr>
            <p:spPr bwMode="auto">
              <a:xfrm>
                <a:off x="2535" y="2417"/>
                <a:ext cx="3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i="1">
                    <a:latin typeface="Comic Sans MS" panose="030F0702030302020204" pitchFamily="66" charset="0"/>
                  </a:rPr>
                  <a:t>x</a:t>
                </a:r>
              </a:p>
            </p:txBody>
          </p:sp>
        </p:grpSp>
        <p:sp>
          <p:nvSpPr>
            <p:cNvPr id="19476" name="Arc 40"/>
            <p:cNvSpPr>
              <a:spLocks/>
            </p:cNvSpPr>
            <p:nvPr/>
          </p:nvSpPr>
          <p:spPr bwMode="auto">
            <a:xfrm rot="8868138">
              <a:off x="2510" y="1458"/>
              <a:ext cx="359" cy="225"/>
            </a:xfrm>
            <a:custGeom>
              <a:avLst/>
              <a:gdLst>
                <a:gd name="T0" fmla="*/ 0 w 26633"/>
                <a:gd name="T1" fmla="*/ 0 h 21600"/>
                <a:gd name="T2" fmla="*/ 5 w 26633"/>
                <a:gd name="T3" fmla="*/ 2 h 21600"/>
                <a:gd name="T4" fmla="*/ 1 w 26633"/>
                <a:gd name="T5" fmla="*/ 2 h 21600"/>
                <a:gd name="T6" fmla="*/ 0 60000 65536"/>
                <a:gd name="T7" fmla="*/ 0 60000 65536"/>
                <a:gd name="T8" fmla="*/ 0 60000 65536"/>
              </a:gdLst>
              <a:ahLst/>
              <a:cxnLst>
                <a:cxn ang="T6">
                  <a:pos x="T0" y="T1"/>
                </a:cxn>
                <a:cxn ang="T7">
                  <a:pos x="T2" y="T3"/>
                </a:cxn>
                <a:cxn ang="T8">
                  <a:pos x="T4" y="T5"/>
                </a:cxn>
              </a:cxnLst>
              <a:rect l="0" t="0" r="r" b="b"/>
              <a:pathLst>
                <a:path w="26633" h="21600" fill="none" extrusionOk="0">
                  <a:moveTo>
                    <a:pt x="-1" y="594"/>
                  </a:moveTo>
                  <a:cubicBezTo>
                    <a:pt x="1648" y="199"/>
                    <a:pt x="3337" y="-1"/>
                    <a:pt x="5033" y="0"/>
                  </a:cubicBezTo>
                  <a:cubicBezTo>
                    <a:pt x="16962" y="0"/>
                    <a:pt x="26633" y="9670"/>
                    <a:pt x="26633" y="21600"/>
                  </a:cubicBezTo>
                </a:path>
                <a:path w="26633" h="21600" stroke="0" extrusionOk="0">
                  <a:moveTo>
                    <a:pt x="-1" y="594"/>
                  </a:moveTo>
                  <a:cubicBezTo>
                    <a:pt x="1648" y="199"/>
                    <a:pt x="3337" y="-1"/>
                    <a:pt x="5033" y="0"/>
                  </a:cubicBezTo>
                  <a:cubicBezTo>
                    <a:pt x="16962" y="0"/>
                    <a:pt x="26633" y="9670"/>
                    <a:pt x="26633" y="21600"/>
                  </a:cubicBezTo>
                  <a:lnTo>
                    <a:pt x="5033" y="21600"/>
                  </a:lnTo>
                  <a:lnTo>
                    <a:pt x="-1" y="594"/>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aphicFrame>
        <p:nvGraphicFramePr>
          <p:cNvPr id="19472" name="Object 41"/>
          <p:cNvGraphicFramePr>
            <a:graphicFrameLocks noGrp="1" noChangeAspect="1"/>
          </p:cNvGraphicFramePr>
          <p:nvPr>
            <p:ph/>
          </p:nvPr>
        </p:nvGraphicFramePr>
        <p:xfrm>
          <a:off x="2600325" y="4297363"/>
          <a:ext cx="4249738" cy="2425700"/>
        </p:xfrm>
        <a:graphic>
          <a:graphicData uri="http://schemas.openxmlformats.org/presentationml/2006/ole">
            <mc:AlternateContent xmlns:mc="http://schemas.openxmlformats.org/markup-compatibility/2006">
              <mc:Choice xmlns:v="urn:schemas-microsoft-com:vml" Requires="v">
                <p:oleObj spid="_x0000_s2051" name="Equation" r:id="rId6" imgW="2578100" imgH="1473200" progId="Equation.3">
                  <p:embed/>
                </p:oleObj>
              </mc:Choice>
              <mc:Fallback>
                <p:oleObj name="Equation" r:id="rId6" imgW="2578100" imgH="1473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0325" y="4297363"/>
                        <a:ext cx="4249738" cy="242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73" name="Text Box 42"/>
          <p:cNvSpPr txBox="1">
            <a:spLocks noChangeArrowheads="1"/>
          </p:cNvSpPr>
          <p:nvPr/>
        </p:nvSpPr>
        <p:spPr bwMode="auto">
          <a:xfrm>
            <a:off x="6969126" y="4897439"/>
            <a:ext cx="35528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a:latin typeface="Comic Sans MS" panose="030F0702030302020204" pitchFamily="66" charset="0"/>
              </a:rPr>
              <a:t>Since distance is positive, the ships are approximately 169.3437309 miles apart after 3 hours.</a:t>
            </a:r>
          </a:p>
        </p:txBody>
      </p:sp>
    </p:spTree>
    <p:custDataLst>
      <p:tags r:id="rId2"/>
    </p:custDataLst>
    <p:extLst>
      <p:ext uri="{BB962C8B-B14F-4D97-AF65-F5344CB8AC3E}">
        <p14:creationId xmlns:p14="http://schemas.microsoft.com/office/powerpoint/2010/main" val="890583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166</TotalTime>
  <Words>514</Words>
  <Application>Microsoft Office PowerPoint</Application>
  <PresentationFormat>Widescreen</PresentationFormat>
  <Paragraphs>68</Paragraphs>
  <Slides>9</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9" baseType="lpstr">
      <vt:lpstr>Arial</vt:lpstr>
      <vt:lpstr>Comic Sans MS</vt:lpstr>
      <vt:lpstr>Times New Roman</vt:lpstr>
      <vt:lpstr>Tw Cen MT</vt:lpstr>
      <vt:lpstr>Tw Cen MT Condensed</vt:lpstr>
      <vt:lpstr>Verdana</vt:lpstr>
      <vt:lpstr>Wingdings</vt:lpstr>
      <vt:lpstr>Wingdings 3</vt:lpstr>
      <vt:lpstr>Integral</vt:lpstr>
      <vt:lpstr>Equation</vt:lpstr>
      <vt:lpstr>16.  Law of  Sines and Cosines Applications</vt:lpstr>
      <vt:lpstr>Example </vt:lpstr>
      <vt:lpstr>Example  cont</vt:lpstr>
      <vt:lpstr>Example </vt:lpstr>
      <vt:lpstr>Wing Span</vt:lpstr>
      <vt:lpstr>PowerPoint Presentation</vt:lpstr>
      <vt:lpstr>Two ships leave a harbor at the same time, traveling on courses that have an angle of 140 degrees between them.  If the first ship travels at 26 miles per hour and the second ship travels at 34 miles per hour, how far apart are the two ships after 3 hours? </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Sines and Cosines Applications</dc:title>
  <dc:creator>Susan Ryan</dc:creator>
  <cp:lastModifiedBy>Carol Houston</cp:lastModifiedBy>
  <cp:revision>6</cp:revision>
  <dcterms:created xsi:type="dcterms:W3CDTF">2015-09-01T12:50:15Z</dcterms:created>
  <dcterms:modified xsi:type="dcterms:W3CDTF">2016-03-08T16:16:34Z</dcterms:modified>
</cp:coreProperties>
</file>